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351" r:id="rId2"/>
    <p:sldId id="352" r:id="rId3"/>
    <p:sldId id="296" r:id="rId4"/>
    <p:sldId id="301" r:id="rId5"/>
    <p:sldId id="302" r:id="rId6"/>
    <p:sldId id="304" r:id="rId7"/>
    <p:sldId id="269" r:id="rId8"/>
    <p:sldId id="362" r:id="rId9"/>
    <p:sldId id="303" r:id="rId10"/>
    <p:sldId id="316" r:id="rId11"/>
    <p:sldId id="310" r:id="rId12"/>
    <p:sldId id="287" r:id="rId13"/>
    <p:sldId id="305" r:id="rId14"/>
    <p:sldId id="278" r:id="rId15"/>
    <p:sldId id="258" r:id="rId16"/>
    <p:sldId id="319" r:id="rId17"/>
    <p:sldId id="281" r:id="rId18"/>
    <p:sldId id="318" r:id="rId19"/>
    <p:sldId id="286" r:id="rId20"/>
    <p:sldId id="280" r:id="rId21"/>
    <p:sldId id="354" r:id="rId22"/>
    <p:sldId id="353" r:id="rId23"/>
    <p:sldId id="324" r:id="rId24"/>
    <p:sldId id="325" r:id="rId25"/>
    <p:sldId id="326" r:id="rId26"/>
    <p:sldId id="322" r:id="rId27"/>
    <p:sldId id="327" r:id="rId28"/>
    <p:sldId id="328" r:id="rId29"/>
    <p:sldId id="330" r:id="rId30"/>
    <p:sldId id="333" r:id="rId31"/>
    <p:sldId id="335" r:id="rId32"/>
    <p:sldId id="336" r:id="rId33"/>
    <p:sldId id="337" r:id="rId34"/>
    <p:sldId id="338" r:id="rId35"/>
    <p:sldId id="283" r:id="rId36"/>
    <p:sldId id="357" r:id="rId37"/>
    <p:sldId id="307" r:id="rId38"/>
    <p:sldId id="288" r:id="rId39"/>
    <p:sldId id="308" r:id="rId40"/>
    <p:sldId id="358" r:id="rId41"/>
    <p:sldId id="291" r:id="rId42"/>
    <p:sldId id="340" r:id="rId43"/>
    <p:sldId id="289" r:id="rId44"/>
    <p:sldId id="309" r:id="rId45"/>
    <p:sldId id="349" r:id="rId46"/>
    <p:sldId id="342" r:id="rId47"/>
    <p:sldId id="311" r:id="rId48"/>
    <p:sldId id="343" r:id="rId49"/>
    <p:sldId id="345" r:id="rId50"/>
    <p:sldId id="341" r:id="rId51"/>
    <p:sldId id="347" r:id="rId52"/>
    <p:sldId id="350" r:id="rId53"/>
    <p:sldId id="346" r:id="rId54"/>
    <p:sldId id="312" r:id="rId55"/>
    <p:sldId id="360" r:id="rId56"/>
    <p:sldId id="356" r:id="rId57"/>
    <p:sldId id="348" r:id="rId58"/>
  </p:sldIdLst>
  <p:sldSz cx="9144000" cy="6858000" type="screen4x3"/>
  <p:notesSz cx="7010400" cy="9296400"/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0" autoAdjust="0"/>
    <p:restoredTop sz="88644" autoAdjust="0"/>
  </p:normalViewPr>
  <p:slideViewPr>
    <p:cSldViewPr>
      <p:cViewPr varScale="1">
        <p:scale>
          <a:sx n="102" d="100"/>
          <a:sy n="102" d="100"/>
        </p:scale>
        <p:origin x="69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38475" cy="464980"/>
          </a:xfrm>
          <a:prstGeom prst="rect">
            <a:avLst/>
          </a:prstGeom>
        </p:spPr>
        <p:txBody>
          <a:bodyPr vert="horz" lIns="89148" tIns="44574" rIns="89148" bIns="44574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2"/>
            <a:ext cx="3038475" cy="464980"/>
          </a:xfrm>
          <a:prstGeom prst="rect">
            <a:avLst/>
          </a:prstGeom>
        </p:spPr>
        <p:txBody>
          <a:bodyPr vert="horz" lIns="89148" tIns="44574" rIns="89148" bIns="44574" rtlCol="0"/>
          <a:lstStyle>
            <a:lvl1pPr algn="r">
              <a:defRPr sz="1100"/>
            </a:lvl1pPr>
          </a:lstStyle>
          <a:p>
            <a:fld id="{6627245E-F8B7-45BD-B2C0-A12BCF0A615F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824"/>
            <a:ext cx="3038475" cy="464980"/>
          </a:xfrm>
          <a:prstGeom prst="rect">
            <a:avLst/>
          </a:prstGeom>
        </p:spPr>
        <p:txBody>
          <a:bodyPr vert="horz" lIns="89148" tIns="44574" rIns="89148" bIns="44574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8829824"/>
            <a:ext cx="3038475" cy="464980"/>
          </a:xfrm>
          <a:prstGeom prst="rect">
            <a:avLst/>
          </a:prstGeom>
        </p:spPr>
        <p:txBody>
          <a:bodyPr vert="horz" lIns="89148" tIns="44574" rIns="89148" bIns="44574" rtlCol="0" anchor="b"/>
          <a:lstStyle>
            <a:lvl1pPr algn="r">
              <a:defRPr sz="1100"/>
            </a:lvl1pPr>
          </a:lstStyle>
          <a:p>
            <a:fld id="{903BB475-1FF6-464C-8206-8489C2E1C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75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38475" cy="464980"/>
          </a:xfrm>
          <a:prstGeom prst="rect">
            <a:avLst/>
          </a:prstGeom>
        </p:spPr>
        <p:txBody>
          <a:bodyPr vert="horz" lIns="89148" tIns="44574" rIns="89148" bIns="44574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2"/>
            <a:ext cx="3038475" cy="464980"/>
          </a:xfrm>
          <a:prstGeom prst="rect">
            <a:avLst/>
          </a:prstGeom>
        </p:spPr>
        <p:txBody>
          <a:bodyPr vert="horz" lIns="89148" tIns="44574" rIns="89148" bIns="44574" rtlCol="0"/>
          <a:lstStyle>
            <a:lvl1pPr algn="r">
              <a:defRPr sz="1100"/>
            </a:lvl1pPr>
          </a:lstStyle>
          <a:p>
            <a:fld id="{7FD689B4-5732-4EA1-A783-95574D54A0C0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148" tIns="44574" rIns="89148" bIns="4457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6" y="4416511"/>
            <a:ext cx="5607050" cy="4183219"/>
          </a:xfrm>
          <a:prstGeom prst="rect">
            <a:avLst/>
          </a:prstGeom>
        </p:spPr>
        <p:txBody>
          <a:bodyPr vert="horz" lIns="89148" tIns="44574" rIns="89148" bIns="4457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824"/>
            <a:ext cx="3038475" cy="464980"/>
          </a:xfrm>
          <a:prstGeom prst="rect">
            <a:avLst/>
          </a:prstGeom>
        </p:spPr>
        <p:txBody>
          <a:bodyPr vert="horz" lIns="89148" tIns="44574" rIns="89148" bIns="44574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8829824"/>
            <a:ext cx="3038475" cy="464980"/>
          </a:xfrm>
          <a:prstGeom prst="rect">
            <a:avLst/>
          </a:prstGeom>
        </p:spPr>
        <p:txBody>
          <a:bodyPr vert="horz" lIns="89148" tIns="44574" rIns="89148" bIns="44574" rtlCol="0" anchor="b"/>
          <a:lstStyle>
            <a:lvl1pPr algn="r">
              <a:defRPr sz="1100"/>
            </a:lvl1pPr>
          </a:lstStyle>
          <a:p>
            <a:fld id="{CBB097F9-798F-4A4C-BBC5-CF5CDB33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24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60176">
              <a:defRPr/>
            </a:pPr>
            <a:endParaRPr lang="zh-CN" altLang="en-US" b="1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097F9-798F-4A4C-BBC5-CF5CDB3395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70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097F9-798F-4A4C-BBC5-CF5CDB3395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23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development is tong-</a:t>
            </a:r>
            <a:r>
              <a:rPr lang="en-US" dirty="0" err="1" smtClean="0"/>
              <a:t>pu</a:t>
            </a:r>
            <a:r>
              <a:rPr lang="en-US" baseline="0" dirty="0" smtClean="0"/>
              <a:t> with China reform 1979…way before you were born. </a:t>
            </a:r>
          </a:p>
          <a:p>
            <a:r>
              <a:rPr lang="en-US" baseline="0" dirty="0" smtClean="0"/>
              <a:t>Strange, all the cake – we don’t have a </a:t>
            </a:r>
            <a:r>
              <a:rPr lang="en-US" baseline="0" dirty="0" err="1" smtClean="0"/>
              <a:t>chinese</a:t>
            </a:r>
            <a:r>
              <a:rPr lang="en-US" baseline="0" dirty="0" smtClean="0"/>
              <a:t> names to them….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097F9-798F-4A4C-BBC5-CF5CDB3395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3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– then you laugh, no good, </a:t>
            </a:r>
            <a:r>
              <a:rPr lang="en-US" smtClean="0"/>
              <a:t>just laugh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097F9-798F-4A4C-BBC5-CF5CDB3395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38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Singapore</a:t>
            </a:r>
            <a:r>
              <a:rPr lang="en-US" baseline="0" dirty="0" smtClean="0"/>
              <a:t>an here – 不 </a:t>
            </a:r>
            <a:r>
              <a:rPr lang="en-US" baseline="0" dirty="0" err="1" smtClean="0"/>
              <a:t>不扣</a:t>
            </a:r>
            <a:r>
              <a:rPr lang="en-US" baseline="0" dirty="0" smtClean="0"/>
              <a:t> for three of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097F9-798F-4A4C-BBC5-CF5CDB339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78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 to 400 = 50</a:t>
            </a:r>
          </a:p>
          <a:p>
            <a:r>
              <a:rPr lang="en-US" altLang="zh-CN" b="1" dirty="0" smtClean="0">
                <a:solidFill>
                  <a:srgbClr val="00B0F0"/>
                </a:solidFill>
              </a:rPr>
              <a:t>/</a:t>
            </a:r>
            <a:r>
              <a:rPr lang="en-US" altLang="zh-CN" b="1" dirty="0" smtClean="0"/>
              <a:t> </a:t>
            </a:r>
            <a:r>
              <a:rPr lang="zh-CN" altLang="en-US" b="1" dirty="0" smtClean="0">
                <a:solidFill>
                  <a:srgbClr val="FF0000"/>
                </a:solidFill>
              </a:rPr>
              <a:t>相依为命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097F9-798F-4A4C-BBC5-CF5CDB339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62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097F9-798F-4A4C-BBC5-CF5CDB3395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80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097F9-798F-4A4C-BBC5-CF5CDB3395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34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097F9-798F-4A4C-BBC5-CF5CDB3395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22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097F9-798F-4A4C-BBC5-CF5CDB3395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29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CD31-9962-473B-BDA8-BAEC5A1AFBC8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SWS Briefing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35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4440-EE3E-40B7-A450-D867E79D764E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41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B189-AFD5-4DBE-A9BA-4F52FF2B482C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2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ADD73-A7BA-42F8-B057-876745CD40A6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15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719E-A742-44D9-84D4-EF7C7832B116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54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085D-4FE2-4CE3-B01C-44F98F64841E}" type="datetime1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1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BA03-7441-4428-AAC7-3026D7EAA1DA}" type="datetime1">
              <a:rPr lang="en-US" smtClean="0"/>
              <a:t>7/4/2019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96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365A-F39B-4536-B192-26069AC9D236}" type="datetime1">
              <a:rPr lang="en-US" smtClean="0"/>
              <a:t>7/4/2019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46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6D68A-8853-4DD9-9E82-40305717DBE2}" type="datetime1">
              <a:rPr lang="en-US" smtClean="0"/>
              <a:t>7/4/2019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23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6CF25-6B1D-444F-B8F7-104048692439}" type="datetime1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00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5BCE-8021-48AA-8965-AB95C774754F}" type="datetime1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32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48FF1-0E63-4744-949C-7B95C339AC2C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SWS Briefing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38DA5-FFC5-49FE-B4BD-1B347947F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google.com.sg/url?sa=i&amp;rct=j&amp;q=&amp;esrc=s&amp;frm=1&amp;source=images&amp;cd=&amp;cad=rja&amp;uact=8&amp;ved=0ahUKEwiY05fjkObNAhXHr48KHb5ZCIcQjRwIBw&amp;url=https://chococook.org/2012/01/20/%E6%BB%A1%E8%AE%B0%E7%94%9C%E7%82%B9-man-ji-singapore/&amp;psig=AFQjCNGSvhLcDxsYwaX1qO2J4GQ5sMuzsg&amp;ust=146814504060152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www.google.com.sg/url?sa=i&amp;rct=j&amp;q=&amp;esrc=s&amp;frm=1&amp;source=images&amp;cd=&amp;cad=rja&amp;uact=8&amp;ved=0ahUKEwico-CTkebNAhXKrY8KHS5RDP8QjRwIBw&amp;url=http://chuansong.me/n/1308446&amp;psig=AFQjCNGSvhLcDxsYwaX1qO2J4GQ5sMuzsg&amp;ust=146814504060152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23rf.com/clipart-vector/water_bottle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boks.nus.edu.sg/" TargetMode="External"/><Relationship Id="rId2" Type="http://schemas.openxmlformats.org/officeDocument/2006/relationships/hyperlink" Target="mailto:t0xxxxxx@u.nus.ed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DAy5WgkhLdM" TargetMode="External"/><Relationship Id="rId4" Type="http://schemas.openxmlformats.org/officeDocument/2006/relationships/hyperlink" Target="https://www.youtube.com/watch?v=iSEzDoKNFt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uminus.nus.edu.sg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Ty8a0_7T-o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6mYw53V9RGM&amp;list=RDp4srZf2o_j0&amp;index=22" TargetMode="Externa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_DhlKUArac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-mx27fNCLM" TargetMode="External"/><Relationship Id="rId2" Type="http://schemas.openxmlformats.org/officeDocument/2006/relationships/hyperlink" Target="https://www.youtube.com/watch?v=xA0EST41Xl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hyperlink" Target="https://www.youtube.com/watch?v=URuTrLs7Vtk" TargetMode="External"/><Relationship Id="rId4" Type="http://schemas.openxmlformats.org/officeDocument/2006/relationships/hyperlink" Target="https://www.youtube.com/watch?v=k4ajzYt-xuE&amp;list=PLTAbZaF8zPyX6jnxhFzML89UMroA1ZBxr&amp;index=5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4srZf2o_j0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ctjgp4w1bA4" TargetMode="External"/><Relationship Id="rId5" Type="http://schemas.openxmlformats.org/officeDocument/2006/relationships/hyperlink" Target="https://www.youtube.com/watch?v=YONFb6kffXI" TargetMode="External"/><Relationship Id="rId4" Type="http://schemas.openxmlformats.org/officeDocument/2006/relationships/hyperlink" Target="https://www.youtube.com/watch?v=PKqqN7cS-uc&amp;list=RDp4srZf2o_j0&amp;index=2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gb3n1LcxKM&amp;list=RDctjgp4w1bA4&amp;index=3" TargetMode="External"/><Relationship Id="rId2" Type="http://schemas.openxmlformats.org/officeDocument/2006/relationships/hyperlink" Target="https://www.youtube.com/watch?v=ctjgp4w1bA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Agenda (5 July 2019)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435280" cy="508759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B050"/>
                </a:solidFill>
              </a:rPr>
              <a:t>9:30 </a:t>
            </a:r>
            <a:r>
              <a:rPr lang="en-US" sz="2800" dirty="0" smtClean="0">
                <a:solidFill>
                  <a:srgbClr val="00B050"/>
                </a:solidFill>
              </a:rPr>
              <a:t>	– Welcome by Vice Dean: Prof. Chin Wei Ngan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9:50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	– Big Photo together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10:00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	– Briefing by Program Director: Prof. Tan Tiow Seng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C00000"/>
                </a:solidFill>
              </a:rPr>
              <a:t>11:00 	– Lunch (here)</a:t>
            </a:r>
            <a:endParaRPr lang="en-US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7030A0"/>
                </a:solidFill>
              </a:rPr>
              <a:t>12:00 	– Walkthrough </a:t>
            </a:r>
            <a:r>
              <a:rPr lang="en-US" sz="2800" dirty="0" err="1" smtClean="0">
                <a:solidFill>
                  <a:srgbClr val="7030A0"/>
                </a:solidFill>
              </a:rPr>
              <a:t>UTown</a:t>
            </a:r>
            <a:r>
              <a:rPr lang="en-US" sz="2800" dirty="0" smtClean="0">
                <a:solidFill>
                  <a:srgbClr val="7030A0"/>
                </a:solidFill>
              </a:rPr>
              <a:t> </a:t>
            </a:r>
            <a:r>
              <a:rPr lang="en-US" sz="2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 Sport Complex / UHC  YIH 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sym typeface="Wingdings" panose="05000000000000000000" pitchFamily="2" charset="2"/>
              </a:rPr>
              <a:t>	</a:t>
            </a:r>
            <a:r>
              <a:rPr lang="en-US" sz="2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    	Chinese Library  Central Library 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sym typeface="Wingdings" panose="05000000000000000000" pitchFamily="2" charset="2"/>
              </a:rPr>
              <a:t>	</a:t>
            </a:r>
            <a:r>
              <a:rPr lang="en-US" sz="2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	AS6: LT15  COM1: SR9 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sym typeface="Wingdings" panose="05000000000000000000" pitchFamily="2" charset="2"/>
              </a:rPr>
              <a:t>	 </a:t>
            </a:r>
            <a:r>
              <a:rPr lang="en-US" sz="2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   	COM2: LT16, LT19, TR9</a:t>
            </a:r>
            <a:endParaRPr lang="en-US" sz="2800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14:00 	– First lecture    @ LT15 (Multimedia/VR/AR)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 		@ LT16 (Dig data/Cloud)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		@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LT19 (AI/Security)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		@ SR9 (Computational Biology)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17:00 	– Dinner (??) 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18:30 	– Second lecture @ LT15, LT16, LT19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21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Emergency Contacts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* </a:t>
            </a:r>
            <a:r>
              <a:rPr lang="en-US" dirty="0" smtClean="0">
                <a:solidFill>
                  <a:srgbClr val="00B050"/>
                </a:solidFill>
              </a:rPr>
              <a:t>Call student helpers for minor issue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* Call NUS Staff for more than minor issue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Ambulance &amp; Fire: 995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Non-Emergency Ambulance: 1777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Police: 999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1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30458"/>
            <a:ext cx="3986411" cy="241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735" y="1720370"/>
            <a:ext cx="4001265" cy="485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450020"/>
            <a:ext cx="3624012" cy="229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30686" y="259374"/>
            <a:ext cx="6082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rgbClr val="0070C0"/>
                </a:solidFill>
              </a:rPr>
              <a:t>要用</a:t>
            </a:r>
            <a:r>
              <a:rPr lang="zh-CN" altLang="en-US" sz="6000" b="1" dirty="0" smtClean="0">
                <a:solidFill>
                  <a:srgbClr val="0070C0"/>
                </a:solidFill>
              </a:rPr>
              <a:t>心</a:t>
            </a:r>
            <a:r>
              <a:rPr lang="en-US" altLang="zh-CN" sz="6000" b="1" dirty="0" smtClean="0">
                <a:solidFill>
                  <a:srgbClr val="0070C0"/>
                </a:solidFill>
              </a:rPr>
              <a:t>…Attention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475" y="1124073"/>
            <a:ext cx="2111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 dirty="0" smtClean="0">
                <a:solidFill>
                  <a:srgbClr val="FF0000"/>
                </a:solidFill>
              </a:rPr>
              <a:t>1. Health</a:t>
            </a:r>
            <a:endParaRPr lang="en-SG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8533" y="1308739"/>
            <a:ext cx="1911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rgbClr val="FF0000"/>
                </a:solidFill>
              </a:rPr>
              <a:t>2</a:t>
            </a:r>
            <a:r>
              <a:rPr lang="en-SG" sz="4000" b="1" dirty="0" smtClean="0">
                <a:solidFill>
                  <a:srgbClr val="FF0000"/>
                </a:solidFill>
              </a:rPr>
              <a:t>. Study</a:t>
            </a:r>
            <a:endParaRPr lang="en-SG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512" y="4541229"/>
            <a:ext cx="1591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 smtClean="0">
                <a:solidFill>
                  <a:srgbClr val="FF0000"/>
                </a:solidFill>
              </a:rPr>
              <a:t>3.Fate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35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1932"/>
            <a:ext cx="7272808" cy="441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30686" y="259374"/>
            <a:ext cx="6082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rgbClr val="0070C0"/>
                </a:solidFill>
              </a:rPr>
              <a:t>要用</a:t>
            </a:r>
            <a:r>
              <a:rPr lang="zh-CN" altLang="en-US" sz="6000" b="1" dirty="0" smtClean="0">
                <a:solidFill>
                  <a:srgbClr val="0070C0"/>
                </a:solidFill>
              </a:rPr>
              <a:t>心</a:t>
            </a:r>
            <a:r>
              <a:rPr lang="en-US" altLang="zh-CN" sz="6000" b="1" dirty="0" smtClean="0">
                <a:solidFill>
                  <a:srgbClr val="0070C0"/>
                </a:solidFill>
              </a:rPr>
              <a:t>…Attention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0992" y="1352962"/>
            <a:ext cx="580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 dirty="0" smtClean="0">
                <a:solidFill>
                  <a:srgbClr val="FF0000"/>
                </a:solidFill>
              </a:rPr>
              <a:t>1.</a:t>
            </a:r>
            <a:endParaRPr lang="en-SG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4042" y="4437112"/>
            <a:ext cx="3946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 smtClean="0">
                <a:solidFill>
                  <a:schemeClr val="bg1"/>
                </a:solidFill>
              </a:rPr>
              <a:t>Health</a:t>
            </a:r>
            <a:endParaRPr lang="en-SG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53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36912"/>
            <a:ext cx="60960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89" y="1268760"/>
            <a:ext cx="3305349" cy="1195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1. </a:t>
            </a:r>
            <a:r>
              <a:rPr lang="en-US" sz="6000" b="1" dirty="0" smtClean="0">
                <a:solidFill>
                  <a:srgbClr val="FF0000"/>
                </a:solidFill>
              </a:rPr>
              <a:t>Health </a:t>
            </a:r>
            <a:r>
              <a:rPr lang="en-US" sz="6000" b="1" dirty="0" err="1" smtClean="0">
                <a:solidFill>
                  <a:srgbClr val="FF0000"/>
                </a:solidFill>
              </a:rPr>
              <a:t>健康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0686" y="1495418"/>
            <a:ext cx="44028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smtClean="0">
                <a:solidFill>
                  <a:srgbClr val="00B050"/>
                </a:solidFill>
              </a:rPr>
              <a:t>美食天堂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557" y="2648787"/>
            <a:ext cx="2910955" cy="4055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744" y="1701785"/>
            <a:ext cx="8229600" cy="45259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Do not eat heaty stuff e.g.</a:t>
            </a:r>
            <a:r>
              <a:rPr lang="zh-CN" altLang="en-US" sz="3600" b="1" dirty="0">
                <a:solidFill>
                  <a:srgbClr val="0070C0"/>
                </a:solidFill>
              </a:rPr>
              <a:t>榴莲忘返</a:t>
            </a:r>
            <a:endParaRPr lang="en-US" altLang="zh-CN" sz="3600" dirty="0" smtClean="0">
              <a:solidFill>
                <a:srgbClr val="00B050"/>
              </a:solidFill>
            </a:endParaRP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Bring a jacket with you to class</a:t>
            </a:r>
          </a:p>
          <a:p>
            <a:endParaRPr lang="en-US" dirty="0"/>
          </a:p>
        </p:txBody>
      </p:sp>
      <p:pic>
        <p:nvPicPr>
          <p:cNvPr id="6" name="Picture 2" descr="https://howdoilivewithoutfoods.files.wordpress.com/2012/01/dsc898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3754086" cy="251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read.html5.qq.com/image?src=forum&amp;q=5&amp;r=0&amp;imgflag=7&amp;imageUrl=http://mmbiz.qpic.cn/mmbiz/L9PIicznFI9ww5E0Ego8JX7qLeELQed97O1t94Hnib0oaMheTkToCIse29wQyNMnU38nb3YnNDer1yEhbrfKuiaTg/0?wxfmt=jpe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564903"/>
            <a:ext cx="3767624" cy="251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23528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smtClean="0">
                <a:solidFill>
                  <a:srgbClr val="FF0000"/>
                </a:solidFill>
              </a:rPr>
              <a:t>1. Health 健康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97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03164"/>
            <a:ext cx="4219103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 descr="http://previews.123rf.com/images/stockshoppe/stockshoppe1208/stockshoppe120800052/14814108-Boy-with-Water-Bottle-Stock-Vector-drinking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170" y="3717985"/>
            <a:ext cx="2209850" cy="22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33462" y="6013589"/>
            <a:ext cx="1437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Smoke-free </a:t>
            </a:r>
            <a:b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Campus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300" y="1632978"/>
            <a:ext cx="3399983" cy="20850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70" y="3965605"/>
            <a:ext cx="2133600" cy="214312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23528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solidFill>
                  <a:srgbClr val="FF0000"/>
                </a:solidFill>
              </a:rPr>
              <a:t>1. Health </a:t>
            </a:r>
            <a:r>
              <a:rPr lang="en-US" sz="6000" b="1" dirty="0" err="1" smtClean="0">
                <a:solidFill>
                  <a:srgbClr val="FF0000"/>
                </a:solidFill>
              </a:rPr>
              <a:t>健康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64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009" y="1525662"/>
            <a:ext cx="8928992" cy="4525963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600" dirty="0" smtClean="0">
                <a:solidFill>
                  <a:srgbClr val="00B050"/>
                </a:solidFill>
              </a:rPr>
              <a:t>If have signed up, Email has been sent to </a:t>
            </a:r>
            <a:r>
              <a:rPr lang="en-US" sz="2600" dirty="0" smtClean="0">
                <a:solidFill>
                  <a:srgbClr val="00B050"/>
                </a:solidFill>
                <a:hlinkClick r:id="rId2"/>
              </a:rPr>
              <a:t>t0xxxxxx@u.nus.edg</a:t>
            </a:r>
            <a:endParaRPr lang="en-US" sz="2600" dirty="0" smtClean="0">
              <a:solidFill>
                <a:srgbClr val="00B050"/>
              </a:solidFill>
            </a:endParaRPr>
          </a:p>
          <a:p>
            <a:pPr>
              <a:buFontTx/>
              <a:buChar char="-"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Login to: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https://reboks.nus.edu.sg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 (resource booking system)</a:t>
            </a:r>
          </a:p>
          <a:p>
            <a:pPr lvl="1">
              <a:buFontTx/>
              <a:buChar char="-"/>
            </a:pPr>
            <a:r>
              <a:rPr lang="en-US" sz="2400" dirty="0" smtClean="0">
                <a:solidFill>
                  <a:srgbClr val="0070C0"/>
                </a:solidFill>
              </a:rPr>
              <a:t>Top-up $20 for </a:t>
            </a:r>
            <a:r>
              <a:rPr lang="en-US" sz="2400" dirty="0" err="1" smtClean="0">
                <a:solidFill>
                  <a:srgbClr val="0070C0"/>
                </a:solidFill>
              </a:rPr>
              <a:t>eWallet</a:t>
            </a:r>
            <a:endParaRPr lang="en-US" sz="2400" dirty="0" smtClean="0">
              <a:solidFill>
                <a:srgbClr val="0070C0"/>
              </a:solidFill>
            </a:endParaRPr>
          </a:p>
          <a:p>
            <a:pPr lvl="1">
              <a:buFontTx/>
              <a:buChar char="-"/>
            </a:pPr>
            <a:r>
              <a:rPr lang="en-US" sz="2400" dirty="0" smtClean="0">
                <a:solidFill>
                  <a:srgbClr val="0070C0"/>
                </a:solidFill>
              </a:rPr>
              <a:t>Swimming pool, per entry at $0.5 or $0.65. </a:t>
            </a:r>
          </a:p>
          <a:p>
            <a:pPr lvl="2">
              <a:buFontTx/>
              <a:buChar char="-"/>
            </a:pP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Need your temp card or photo ID – need to check yourself.</a:t>
            </a:r>
          </a:p>
          <a:p>
            <a:pPr lvl="2">
              <a:buFontTx/>
              <a:buChar char="-"/>
            </a:pP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Can share a QR code</a:t>
            </a:r>
          </a:p>
          <a:p>
            <a:pPr lvl="1">
              <a:buFontTx/>
              <a:buChar char="-"/>
            </a:pPr>
            <a:r>
              <a:rPr lang="en-US" sz="2400" dirty="0" smtClean="0">
                <a:solidFill>
                  <a:srgbClr val="0070C0"/>
                </a:solidFill>
              </a:rPr>
              <a:t>Gym, per entry at $1.25 </a:t>
            </a:r>
          </a:p>
          <a:p>
            <a:pPr lvl="2">
              <a:buFontTx/>
              <a:buChar char="-"/>
            </a:pP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Need your temp card or photo ID.</a:t>
            </a:r>
          </a:p>
          <a:p>
            <a:pPr lvl="2">
              <a:buFontTx/>
              <a:buChar char="-"/>
            </a:pP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can’t share a QR code</a:t>
            </a:r>
          </a:p>
          <a:p>
            <a:pPr>
              <a:buFontTx/>
              <a:buChar char="-"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Running around is free</a:t>
            </a:r>
          </a:p>
        </p:txBody>
      </p:sp>
      <p:pic>
        <p:nvPicPr>
          <p:cNvPr id="16386" name="Picture 2" descr="C:\Users\Tants\Desktop\Scan_20180708_1624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788643"/>
            <a:ext cx="2597240" cy="183053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3528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solidFill>
                  <a:srgbClr val="FF0000"/>
                </a:solidFill>
              </a:rPr>
              <a:t>1. Health - Sport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0764" y="5621516"/>
            <a:ext cx="385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Temp card allows access to doors/gates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Take a photo of  your temp card</a:t>
            </a:r>
          </a:p>
        </p:txBody>
      </p:sp>
    </p:spTree>
    <p:extLst>
      <p:ext uri="{BB962C8B-B14F-4D97-AF65-F5344CB8AC3E}">
        <p14:creationId xmlns:p14="http://schemas.microsoft.com/office/powerpoint/2010/main" val="160609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700808"/>
            <a:ext cx="8670851" cy="4525963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b="1" dirty="0" smtClean="0">
                <a:solidFill>
                  <a:srgbClr val="0070C0"/>
                </a:solidFill>
              </a:rPr>
              <a:t>In </a:t>
            </a:r>
            <a:r>
              <a:rPr lang="en-US" b="1" dirty="0">
                <a:solidFill>
                  <a:srgbClr val="0070C0"/>
                </a:solidFill>
              </a:rPr>
              <a:t>NUS </a:t>
            </a:r>
            <a:r>
              <a:rPr lang="en-US" b="1" dirty="0" smtClean="0">
                <a:solidFill>
                  <a:srgbClr val="0070C0"/>
                </a:solidFill>
              </a:rPr>
              <a:t>campus</a:t>
            </a:r>
            <a:r>
              <a:rPr lang="en-US" sz="2400" b="1" dirty="0" smtClean="0">
                <a:solidFill>
                  <a:srgbClr val="0070C0"/>
                </a:solidFill>
              </a:rPr>
              <a:t>: </a:t>
            </a:r>
            <a:endParaRPr lang="en-US" sz="2400" b="1" dirty="0" smtClean="0">
              <a:solidFill>
                <a:srgbClr val="0070C0"/>
              </a:solidFill>
            </a:endParaRPr>
          </a:p>
          <a:p>
            <a:pPr lvl="1"/>
            <a:r>
              <a:rPr lang="en-US" sz="2400" b="1" dirty="0" smtClean="0">
                <a:solidFill>
                  <a:srgbClr val="00B050"/>
                </a:solidFill>
              </a:rPr>
              <a:t>Use t091xxxx, </a:t>
            </a:r>
            <a:r>
              <a:rPr lang="en-US" sz="2400" b="1" dirty="0">
                <a:solidFill>
                  <a:srgbClr val="00B050"/>
                </a:solidFill>
              </a:rPr>
              <a:t>with network NUS_STU_2-4GHz</a:t>
            </a:r>
          </a:p>
          <a:p>
            <a:pPr lvl="2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Note the “NUS Acceptable Use Policy for IT Resources”</a:t>
            </a:r>
          </a:p>
          <a:p>
            <a:pPr lvl="2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Remember to change password before using</a:t>
            </a:r>
          </a:p>
          <a:p>
            <a:pPr lvl="2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Remember to </a:t>
            </a:r>
            <a:r>
              <a:rPr lang="en-US" sz="2000" b="1" dirty="0">
                <a:solidFill>
                  <a:srgbClr val="FF0000"/>
                </a:solidFill>
              </a:rPr>
              <a:t>remember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 your new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password</a:t>
            </a:r>
          </a:p>
          <a:p>
            <a:pPr>
              <a:buFontTx/>
              <a:buChar char="-"/>
            </a:pPr>
            <a:r>
              <a:rPr lang="en-US" b="1" dirty="0" smtClean="0">
                <a:solidFill>
                  <a:srgbClr val="0070C0"/>
                </a:solidFill>
              </a:rPr>
              <a:t>Off-campus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</a:rPr>
              <a:t>(26 July onward):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b="1" dirty="0" smtClean="0">
                <a:solidFill>
                  <a:srgbClr val="00B050"/>
                </a:solidFill>
              </a:rPr>
              <a:t>Details will be provided in due course</a:t>
            </a:r>
            <a:endParaRPr lang="en-US" sz="2400" b="1" dirty="0">
              <a:solidFill>
                <a:srgbClr val="00B050"/>
              </a:solidFill>
            </a:endParaRPr>
          </a:p>
          <a:p>
            <a:pPr marL="914400" lvl="2" indent="0">
              <a:buNone/>
            </a:pPr>
            <a:endParaRPr lang="en-US" sz="2000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23528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solidFill>
                  <a:srgbClr val="FF0000"/>
                </a:solidFill>
              </a:rPr>
              <a:t>1. Health - </a:t>
            </a:r>
            <a:r>
              <a:rPr lang="en-US" sz="6000" b="1" dirty="0" err="1" smtClean="0">
                <a:solidFill>
                  <a:srgbClr val="FF0000"/>
                </a:solidFill>
              </a:rPr>
              <a:t>Wifi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92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095" y="1288751"/>
            <a:ext cx="9197449" cy="4525963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000" b="1" dirty="0" err="1" smtClean="0">
                <a:solidFill>
                  <a:srgbClr val="0070C0"/>
                </a:solidFill>
              </a:rPr>
              <a:t>不让身体不开心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(we take care of UHC medical fee)</a:t>
            </a:r>
          </a:p>
          <a:p>
            <a:pPr>
              <a:buFontTx/>
              <a:buChar char="-"/>
            </a:pPr>
            <a:r>
              <a:rPr lang="en-US" sz="2000" dirty="0" smtClean="0">
                <a:solidFill>
                  <a:srgbClr val="0070C0"/>
                </a:solidFill>
              </a:rPr>
              <a:t>Inform us or through your friend always, if not feeling good</a:t>
            </a:r>
          </a:p>
          <a:p>
            <a:pPr>
              <a:buFontTx/>
              <a:buChar char="-"/>
            </a:pPr>
            <a:r>
              <a:rPr lang="en-US" sz="2000" dirty="0" smtClean="0">
                <a:solidFill>
                  <a:srgbClr val="0070C0"/>
                </a:solidFill>
              </a:rPr>
              <a:t>Student helper standby UHC in the morning – can go direct with passport </a:t>
            </a:r>
            <a:endParaRPr lang="en-US" sz="2400" dirty="0" smtClean="0">
              <a:solidFill>
                <a:srgbClr val="0070C0"/>
              </a:solidFill>
            </a:endParaRPr>
          </a:p>
        </p:txBody>
      </p:sp>
      <p:pic>
        <p:nvPicPr>
          <p:cNvPr id="12" name="Picture 2" descr="http://twama.tw/img_tshirt/143701867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5" y="2625417"/>
            <a:ext cx="1852633" cy="185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lh5.googleusercontent.com/proxy/vefQirT3XVjgxdaTvq2x94B8aYN8i3N0uAO1clei3uymin6Nop7A9J9R_jiiqbr9yTYwMh4gbVcfSWT6QlaqbYuxfqQS0tdRvpsQojKZmmWTovYQxKWpTtPwfg=s1024-k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56" y="4501968"/>
            <a:ext cx="6476184" cy="221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98" y="3170528"/>
            <a:ext cx="3456643" cy="3539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852936"/>
            <a:ext cx="3196539" cy="1625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99559" y="2629738"/>
            <a:ext cx="3445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University Health Centre (UHC)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20 Lower Kent Ridge Road, 119080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23528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solidFill>
                  <a:srgbClr val="FF0000"/>
                </a:solidFill>
              </a:rPr>
              <a:t>1. Health </a:t>
            </a:r>
            <a:r>
              <a:rPr lang="en-US" sz="6000" b="1" dirty="0" err="1" smtClean="0">
                <a:solidFill>
                  <a:srgbClr val="FF0000"/>
                </a:solidFill>
              </a:rPr>
              <a:t>健康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27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803" y="1818479"/>
            <a:ext cx="4152938" cy="503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30686" y="259374"/>
            <a:ext cx="6082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rgbClr val="0070C0"/>
                </a:solidFill>
              </a:rPr>
              <a:t>要用</a:t>
            </a:r>
            <a:r>
              <a:rPr lang="zh-CN" altLang="en-US" sz="6000" b="1" dirty="0" smtClean="0">
                <a:solidFill>
                  <a:srgbClr val="0070C0"/>
                </a:solidFill>
              </a:rPr>
              <a:t>心</a:t>
            </a:r>
            <a:r>
              <a:rPr lang="en-US" altLang="zh-CN" sz="6000" b="1" dirty="0" smtClean="0">
                <a:solidFill>
                  <a:srgbClr val="0070C0"/>
                </a:solidFill>
              </a:rPr>
              <a:t>…Attention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03757" y="1908611"/>
            <a:ext cx="580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rgbClr val="FF0000"/>
                </a:solidFill>
              </a:rPr>
              <a:t>2</a:t>
            </a:r>
            <a:r>
              <a:rPr lang="en-SG" sz="4000" b="1" dirty="0" smtClean="0">
                <a:solidFill>
                  <a:srgbClr val="FF0000"/>
                </a:solidFill>
              </a:rPr>
              <a:t>.</a:t>
            </a:r>
            <a:endParaRPr lang="en-SG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90326" y="1916832"/>
            <a:ext cx="1362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dirty="0" smtClean="0">
                <a:solidFill>
                  <a:schemeClr val="accent6">
                    <a:lumMod val="75000"/>
                  </a:schemeClr>
                </a:solidFill>
              </a:rPr>
              <a:t>Study</a:t>
            </a:r>
            <a:endParaRPr lang="en-SG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44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72" y="-1"/>
            <a:ext cx="9152943" cy="5832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2771800" y="4099586"/>
            <a:ext cx="4037674" cy="995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7665" y="4079974"/>
            <a:ext cx="39342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</a:rPr>
              <a:t>陈朝成</a:t>
            </a:r>
            <a:r>
              <a:rPr lang="en-US" sz="3200" b="1" dirty="0" smtClean="0">
                <a:solidFill>
                  <a:schemeClr val="bg1"/>
                </a:solidFill>
              </a:rPr>
              <a:t> Tan Tiow Seng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Program Director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1540" y="5432603"/>
            <a:ext cx="9227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Slides are not to be reproduced – all photos were taken from web without asking for permission.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5945" y="5971805"/>
            <a:ext cx="7482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4"/>
              </a:rPr>
              <a:t>https://www.youtube.com/watch?v=iSEzDoKNFtA</a:t>
            </a:r>
            <a:r>
              <a:rPr lang="en-US" dirty="0"/>
              <a:t> </a:t>
            </a:r>
            <a:r>
              <a:rPr lang="en-US" dirty="0" smtClean="0"/>
              <a:t>	(</a:t>
            </a:r>
            <a:r>
              <a:rPr lang="en-US" altLang="zh-CN" dirty="0" smtClean="0"/>
              <a:t>Singapore Pie</a:t>
            </a:r>
            <a:r>
              <a:rPr lang="zh-CN" altLang="en-US" dirty="0" smtClean="0"/>
              <a:t> </a:t>
            </a:r>
            <a:r>
              <a:rPr lang="en-US" dirty="0"/>
              <a:t>2.0</a:t>
            </a:r>
            <a:r>
              <a:rPr lang="en-US" dirty="0" smtClean="0"/>
              <a:t>)</a:t>
            </a:r>
          </a:p>
          <a:p>
            <a:r>
              <a:rPr lang="en-US" u="sng" dirty="0">
                <a:hlinkClick r:id="rId5"/>
              </a:rPr>
              <a:t>https://www.youtube.com/watch?v=DAy5WgkhLdM</a:t>
            </a:r>
            <a:r>
              <a:rPr lang="en-US" dirty="0"/>
              <a:t>  </a:t>
            </a:r>
            <a:r>
              <a:rPr lang="en-US" dirty="0" smtClean="0"/>
              <a:t>	(</a:t>
            </a:r>
            <a:r>
              <a:rPr lang="zh-CN" altLang="en-US" dirty="0"/>
              <a:t>麻雀衔竹枝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26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2. </a:t>
            </a:r>
            <a:r>
              <a:rPr lang="en-US" sz="6000" b="1" dirty="0" smtClean="0">
                <a:solidFill>
                  <a:srgbClr val="0070C0"/>
                </a:solidFill>
              </a:rPr>
              <a:t>Study </a:t>
            </a:r>
            <a:r>
              <a:rPr lang="en-US" sz="6000" b="1" dirty="0" err="1" smtClean="0">
                <a:solidFill>
                  <a:srgbClr val="0070C0"/>
                </a:solidFill>
              </a:rPr>
              <a:t>充实</a:t>
            </a:r>
            <a:endParaRPr lang="en-US" sz="60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02222"/>
            <a:ext cx="5828241" cy="435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251521" y="1359222"/>
            <a:ext cx="86409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rgbClr val="FF0000"/>
                </a:solidFill>
              </a:rPr>
              <a:t>Buildings: </a:t>
            </a:r>
            <a:r>
              <a:rPr lang="en-US" sz="3200" dirty="0" smtClean="0">
                <a:solidFill>
                  <a:srgbClr val="00B0F0"/>
                </a:solidFill>
              </a:rPr>
              <a:t>Library </a:t>
            </a:r>
            <a:r>
              <a:rPr lang="en-US" sz="3200" dirty="0">
                <a:solidFill>
                  <a:srgbClr val="00B0F0"/>
                </a:solidFill>
              </a:rPr>
              <a:t>– AS6 – COM1 – COM2 – </a:t>
            </a:r>
            <a:r>
              <a:rPr lang="en-US" sz="3200" dirty="0" smtClean="0">
                <a:solidFill>
                  <a:srgbClr val="00B0F0"/>
                </a:solidFill>
              </a:rPr>
              <a:t>BIZ – I3 </a:t>
            </a:r>
          </a:p>
          <a:p>
            <a:pPr algn="l"/>
            <a:r>
              <a:rPr lang="en-US" sz="3200" b="1" dirty="0">
                <a:solidFill>
                  <a:srgbClr val="00B0F0"/>
                </a:solidFill>
              </a:rPr>
              <a:t>	</a:t>
            </a:r>
            <a:r>
              <a:rPr lang="en-US" sz="3200" b="1" dirty="0" smtClean="0">
                <a:solidFill>
                  <a:srgbClr val="00B0F0"/>
                </a:solidFill>
              </a:rPr>
              <a:t>	</a:t>
            </a:r>
            <a:r>
              <a:rPr lang="en-US" sz="4000" b="1" dirty="0" smtClean="0">
                <a:solidFill>
                  <a:srgbClr val="FFCC00"/>
                </a:solidFill>
              </a:rPr>
              <a:t>(</a:t>
            </a:r>
            <a:r>
              <a:rPr lang="en-US" sz="4000" b="1" dirty="0">
                <a:solidFill>
                  <a:srgbClr val="FFCC00"/>
                </a:solidFill>
              </a:rPr>
              <a:t>Yellow Roof)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588224" y="4437112"/>
            <a:ext cx="24598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Many quiet places for </a:t>
            </a:r>
          </a:p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review &amp; discussion </a:t>
            </a:r>
          </a:p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(COM1, basement)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Your classroom is yours </a:t>
            </a: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mostly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830" y="2708920"/>
            <a:ext cx="2390600" cy="15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1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0779"/>
            <a:ext cx="8943913" cy="5303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b="1" dirty="0">
                <a:solidFill>
                  <a:srgbClr val="FF0000"/>
                </a:solidFill>
              </a:rPr>
              <a:t>2. </a:t>
            </a:r>
            <a:r>
              <a:rPr lang="en-US" sz="4900" b="1" dirty="0" smtClean="0">
                <a:solidFill>
                  <a:srgbClr val="FF0000"/>
                </a:solidFill>
              </a:rPr>
              <a:t>Study: Schedule – Comp Biology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21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120275" y="1591345"/>
            <a:ext cx="1249032" cy="31780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851920" y="1662348"/>
            <a:ext cx="1228493" cy="31258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812058" y="1591345"/>
            <a:ext cx="1268355" cy="31968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126735" y="1572591"/>
            <a:ext cx="1242572" cy="31968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300192" y="3347907"/>
            <a:ext cx="1584176" cy="142150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b="1" dirty="0">
                <a:solidFill>
                  <a:srgbClr val="FF0000"/>
                </a:solidFill>
              </a:rPr>
              <a:t>2. </a:t>
            </a:r>
            <a:r>
              <a:rPr lang="en-US" sz="4900" b="1" dirty="0" smtClean="0">
                <a:solidFill>
                  <a:srgbClr val="FF0000"/>
                </a:solidFill>
              </a:rPr>
              <a:t>Study: Schedule – Comp Biology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22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5930"/>
            <a:ext cx="8343963" cy="5190420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1187624" y="3933056"/>
            <a:ext cx="1224135" cy="1296144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716016" y="3933056"/>
            <a:ext cx="1224135" cy="216024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8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en-US" sz="6000" b="1" dirty="0" smtClean="0">
                <a:solidFill>
                  <a:schemeClr val="accent6">
                    <a:lumMod val="75000"/>
                  </a:schemeClr>
                </a:solidFill>
              </a:rPr>
              <a:t>Study </a:t>
            </a:r>
            <a:r>
              <a:rPr lang="en-US" sz="6000" b="1" dirty="0" err="1" smtClean="0">
                <a:solidFill>
                  <a:schemeClr val="accent6">
                    <a:lumMod val="75000"/>
                  </a:schemeClr>
                </a:solidFill>
              </a:rPr>
              <a:t>充实</a:t>
            </a:r>
            <a:r>
              <a:rPr lang="en-US" sz="6000" b="1" dirty="0" smtClean="0">
                <a:solidFill>
                  <a:schemeClr val="accent6">
                    <a:lumMod val="75000"/>
                  </a:schemeClr>
                </a:solidFill>
              </a:rPr>
              <a:t> : Cluster 1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6932" y="5805665"/>
            <a:ext cx="5886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>
                <a:solidFill>
                  <a:srgbClr val="FF0000"/>
                </a:solidFill>
              </a:rPr>
              <a:t>Can also attend SWS3018, 8 July, 9 July: 6:30pm – 9:30pm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>
                <a:solidFill>
                  <a:srgbClr val="FF0000"/>
                </a:solidFill>
              </a:rPr>
              <a:t>Classroom may change upon confirmation on 10 July</a:t>
            </a:r>
            <a:endParaRPr lang="en-SG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190625"/>
            <a:ext cx="8810625" cy="447675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635896" y="3645024"/>
            <a:ext cx="1152128" cy="216024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635896" y="2420888"/>
            <a:ext cx="1512167" cy="21845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16730" y="4797151"/>
            <a:ext cx="1546957" cy="870223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5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B050"/>
                </a:solidFill>
              </a:rPr>
              <a:t>2. </a:t>
            </a:r>
            <a:r>
              <a:rPr lang="en-US" sz="6000" b="1" dirty="0" smtClean="0">
                <a:solidFill>
                  <a:srgbClr val="00B050"/>
                </a:solidFill>
              </a:rPr>
              <a:t>Study </a:t>
            </a:r>
            <a:r>
              <a:rPr lang="en-US" sz="6000" b="1" dirty="0" err="1" smtClean="0">
                <a:solidFill>
                  <a:srgbClr val="00B050"/>
                </a:solidFill>
              </a:rPr>
              <a:t>充实</a:t>
            </a:r>
            <a:r>
              <a:rPr lang="en-US" sz="6000" b="1" dirty="0" smtClean="0">
                <a:solidFill>
                  <a:srgbClr val="00B050"/>
                </a:solidFill>
              </a:rPr>
              <a:t> : Cluster 2</a:t>
            </a:r>
            <a:endParaRPr lang="en-US" sz="6000" dirty="0">
              <a:solidFill>
                <a:srgbClr val="00B05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98" y="1215544"/>
            <a:ext cx="8051438" cy="44195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5298" y="5599749"/>
            <a:ext cx="65917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FF0000"/>
                </a:solidFill>
              </a:rPr>
              <a:t>SWS3018, 8 July, 9 July: 6:30pm – 9:30pm – open to all </a:t>
            </a:r>
            <a:r>
              <a:rPr lang="en-SG" dirty="0" smtClean="0">
                <a:solidFill>
                  <a:srgbClr val="FF0000"/>
                </a:solidFill>
              </a:rPr>
              <a:t>clusters 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 smtClean="0">
                <a:solidFill>
                  <a:srgbClr val="00B050"/>
                </a:solidFill>
              </a:rPr>
              <a:t>BUT will not accept new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>
                <a:solidFill>
                  <a:schemeClr val="accent2">
                    <a:lumMod val="75000"/>
                  </a:schemeClr>
                </a:solidFill>
              </a:rPr>
              <a:t>SWS3001 will not accept new students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4357366"/>
            <a:ext cx="1630772" cy="1092244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23528" y="1417639"/>
            <a:ext cx="1630772" cy="78722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491880" y="1465734"/>
            <a:ext cx="1296144" cy="133653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502546" y="2227749"/>
            <a:ext cx="1440160" cy="164563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7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76350"/>
            <a:ext cx="8115300" cy="430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2. </a:t>
            </a:r>
            <a:r>
              <a:rPr lang="en-US" sz="6000" b="1" dirty="0" smtClean="0">
                <a:solidFill>
                  <a:srgbClr val="0070C0"/>
                </a:solidFill>
              </a:rPr>
              <a:t>Study </a:t>
            </a:r>
            <a:r>
              <a:rPr lang="en-US" sz="6000" b="1" dirty="0" err="1" smtClean="0">
                <a:solidFill>
                  <a:srgbClr val="0070C0"/>
                </a:solidFill>
              </a:rPr>
              <a:t>充实</a:t>
            </a:r>
            <a:r>
              <a:rPr lang="en-US" sz="6000" b="1" dirty="0" smtClean="0">
                <a:solidFill>
                  <a:srgbClr val="0070C0"/>
                </a:solidFill>
              </a:rPr>
              <a:t> : Cluster 3</a:t>
            </a:r>
            <a:endParaRPr lang="en-US" sz="6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0288" y="5544292"/>
            <a:ext cx="7601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>
                <a:solidFill>
                  <a:srgbClr val="FF0000"/>
                </a:solidFill>
              </a:rPr>
              <a:t>Can also attend SWS3018, 8 July, 9 July: 6:30pm – 9:30pm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>
                <a:solidFill>
                  <a:schemeClr val="accent2">
                    <a:lumMod val="75000"/>
                  </a:schemeClr>
                </a:solidFill>
              </a:rPr>
              <a:t>Classroom may change upon confirmation on 10 July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>
                <a:solidFill>
                  <a:srgbClr val="00B050"/>
                </a:solidFill>
              </a:rPr>
              <a:t>Colin Tan &amp; Soo Yuen </a:t>
            </a:r>
            <a:r>
              <a:rPr lang="en-SG" dirty="0" err="1" smtClean="0">
                <a:solidFill>
                  <a:srgbClr val="00B050"/>
                </a:solidFill>
              </a:rPr>
              <a:t>Jien</a:t>
            </a:r>
            <a:r>
              <a:rPr lang="en-SG" dirty="0" smtClean="0">
                <a:solidFill>
                  <a:srgbClr val="00B050"/>
                </a:solidFill>
              </a:rPr>
              <a:t> are to have the same number of students (max 88)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79712" y="1463532"/>
            <a:ext cx="1656184" cy="189346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648497" y="1567367"/>
            <a:ext cx="1656184" cy="17468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635896" y="2568057"/>
            <a:ext cx="1368152" cy="140863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7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2. </a:t>
            </a:r>
            <a:r>
              <a:rPr lang="en-US" sz="6000" b="1" dirty="0" smtClean="0">
                <a:solidFill>
                  <a:srgbClr val="0070C0"/>
                </a:solidFill>
              </a:rPr>
              <a:t>Study: Schedule</a:t>
            </a:r>
            <a:endParaRPr lang="en-US" sz="6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26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2" y="1346898"/>
            <a:ext cx="8594658" cy="481840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5220072" y="1608684"/>
            <a:ext cx="1188064" cy="223774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963298" y="1646191"/>
            <a:ext cx="1216913" cy="22002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003160" y="1646191"/>
            <a:ext cx="1216912" cy="22002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220072" y="1646191"/>
            <a:ext cx="1148202" cy="22002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570637" y="2964842"/>
            <a:ext cx="1381757" cy="75219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5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2. </a:t>
            </a:r>
            <a:r>
              <a:rPr lang="en-US" sz="6000" b="1" dirty="0" smtClean="0">
                <a:solidFill>
                  <a:srgbClr val="0070C0"/>
                </a:solidFill>
              </a:rPr>
              <a:t>Study: </a:t>
            </a:r>
            <a:r>
              <a:rPr lang="en-US" sz="6000" b="1" dirty="0" err="1" smtClean="0">
                <a:solidFill>
                  <a:srgbClr val="0070C0"/>
                </a:solidFill>
              </a:rPr>
              <a:t>Luminus</a:t>
            </a:r>
            <a:endParaRPr lang="en-US" sz="6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64154"/>
            <a:ext cx="7067128" cy="49434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4708" y="5561306"/>
            <a:ext cx="6428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All of you are in SWS_ALL, and you belong to just one cluster….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 </a:t>
            </a:r>
            <a:r>
              <a:rPr lang="en-US" b="1" dirty="0" smtClean="0">
                <a:solidFill>
                  <a:srgbClr val="FF0000"/>
                </a:solidFill>
                <a:hlinkClick r:id="rId3"/>
              </a:rPr>
              <a:t>https://luminus.nus.edu.sg/</a:t>
            </a:r>
            <a:r>
              <a:rPr lang="en-US" b="1" dirty="0" smtClean="0">
                <a:solidFill>
                  <a:srgbClr val="FF0000"/>
                </a:solidFill>
              </a:rPr>
              <a:t> 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2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2. </a:t>
            </a:r>
            <a:r>
              <a:rPr lang="en-US" sz="6000" b="1" dirty="0" smtClean="0">
                <a:solidFill>
                  <a:srgbClr val="0070C0"/>
                </a:solidFill>
              </a:rPr>
              <a:t>Study: </a:t>
            </a:r>
            <a:r>
              <a:rPr lang="en-US" sz="6000" b="1" dirty="0" err="1" smtClean="0">
                <a:solidFill>
                  <a:srgbClr val="0070C0"/>
                </a:solidFill>
              </a:rPr>
              <a:t>Luminus</a:t>
            </a:r>
            <a:endParaRPr lang="en-US" sz="6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68760"/>
            <a:ext cx="7344816" cy="43194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508" y="5588167"/>
            <a:ext cx="88569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You are in one of the 3 clusters, or Computational Biology. 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For those in the 3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clusters: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there should be 4 or 5 courses listed in your account, and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you will see only SWS_ALL and your assigned topic after 10 July.</a:t>
            </a:r>
          </a:p>
        </p:txBody>
      </p:sp>
    </p:spTree>
    <p:extLst>
      <p:ext uri="{BB962C8B-B14F-4D97-AF65-F5344CB8AC3E}">
        <p14:creationId xmlns:p14="http://schemas.microsoft.com/office/powerpoint/2010/main" val="124705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24" y="1716299"/>
            <a:ext cx="8784976" cy="4665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9296" cy="114300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2. </a:t>
            </a:r>
            <a:r>
              <a:rPr lang="en-US" sz="6000" b="1" dirty="0" smtClean="0">
                <a:solidFill>
                  <a:srgbClr val="0070C0"/>
                </a:solidFill>
              </a:rPr>
              <a:t>Study: Topic Selection</a:t>
            </a:r>
            <a:endParaRPr lang="en-US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408399"/>
            <a:ext cx="885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Click on the survey button to see it.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76001" y="4066504"/>
            <a:ext cx="666400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Open: 8 July 2019, 21:01</a:t>
            </a:r>
          </a:p>
          <a:p>
            <a:pPr algn="ctr"/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Close</a:t>
            </a:r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: </a:t>
            </a:r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July 2019, 22:00</a:t>
            </a:r>
            <a:endParaRPr lang="en-US" sz="4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97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940152" cy="6863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2852936"/>
            <a:ext cx="266429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从</a:t>
            </a:r>
          </a:p>
          <a:p>
            <a:r>
              <a:rPr lang="en-US" sz="3200" dirty="0" smtClean="0"/>
              <a:t>       </a:t>
            </a:r>
            <a:r>
              <a:rPr lang="en-US" sz="3200" b="1" dirty="0" err="1" smtClean="0">
                <a:solidFill>
                  <a:srgbClr val="FF0000"/>
                </a:solidFill>
              </a:rPr>
              <a:t>花</a:t>
            </a:r>
            <a:r>
              <a:rPr lang="en-US" sz="3200" b="1" dirty="0" err="1" smtClean="0">
                <a:solidFill>
                  <a:srgbClr val="00B050"/>
                </a:solidFill>
              </a:rPr>
              <a:t>园</a:t>
            </a:r>
            <a:r>
              <a:rPr lang="en-US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城</a:t>
            </a:r>
            <a:r>
              <a:rPr lang="en-US" sz="3200" b="1" dirty="0" err="1" smtClean="0">
                <a:solidFill>
                  <a:schemeClr val="accent6">
                    <a:lumMod val="50000"/>
                  </a:schemeClr>
                </a:solidFill>
              </a:rPr>
              <a:t>市</a:t>
            </a:r>
            <a:endParaRPr lang="en-US" sz="32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dirty="0"/>
              <a:t>到</a:t>
            </a:r>
            <a:endParaRPr lang="en-US" sz="2400" dirty="0" smtClean="0"/>
          </a:p>
          <a:p>
            <a:r>
              <a:rPr lang="en-US" sz="3200" dirty="0" smtClean="0"/>
              <a:t>       </a:t>
            </a:r>
            <a:r>
              <a:rPr lang="en-US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城</a:t>
            </a:r>
            <a:r>
              <a:rPr lang="en-US" sz="3200" b="1" dirty="0" err="1" smtClean="0">
                <a:solidFill>
                  <a:schemeClr val="accent6">
                    <a:lumMod val="50000"/>
                  </a:schemeClr>
                </a:solidFill>
              </a:rPr>
              <a:t>市</a:t>
            </a:r>
            <a:r>
              <a:rPr lang="en-US" sz="3200" b="1" dirty="0" err="1" smtClean="0">
                <a:solidFill>
                  <a:srgbClr val="FF0000"/>
                </a:solidFill>
              </a:rPr>
              <a:t>花</a:t>
            </a:r>
            <a:r>
              <a:rPr lang="en-US" sz="3200" b="1" dirty="0" err="1" smtClean="0">
                <a:solidFill>
                  <a:srgbClr val="00B050"/>
                </a:solidFill>
              </a:rPr>
              <a:t>园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SWS Briefing 2018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0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2. </a:t>
            </a:r>
            <a:r>
              <a:rPr lang="en-US" sz="6000" b="1" dirty="0" smtClean="0">
                <a:solidFill>
                  <a:srgbClr val="0070C0"/>
                </a:solidFill>
              </a:rPr>
              <a:t>Study: Topic Selection</a:t>
            </a:r>
            <a:endParaRPr lang="en-US" sz="6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3528" y="1235075"/>
            <a:ext cx="8643672" cy="499715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2 half-day seminars per topic in your cluster</a:t>
            </a:r>
          </a:p>
          <a:p>
            <a:pPr lvl="1"/>
            <a:r>
              <a:rPr lang="en-US" sz="2000" dirty="0" smtClean="0">
                <a:solidFill>
                  <a:srgbClr val="7030A0"/>
                </a:solidFill>
              </a:rPr>
              <a:t>Walk to SOC or shuttle Bus; breakfast; class starts at 9am.</a:t>
            </a:r>
          </a:p>
          <a:p>
            <a:pPr lvl="1"/>
            <a:r>
              <a:rPr lang="en-US" sz="2000" dirty="0" smtClean="0">
                <a:solidFill>
                  <a:srgbClr val="7030A0"/>
                </a:solidFill>
              </a:rPr>
              <a:t>Performance in quiz/assessment, besides academic background, helped to decide which is your suitable topic. 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765634"/>
            <a:ext cx="6880539" cy="3955841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922606" y="4167490"/>
            <a:ext cx="6073549" cy="41363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922605" y="5361990"/>
            <a:ext cx="6073549" cy="37126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46202" y="3205147"/>
            <a:ext cx="86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solidFill>
                  <a:schemeClr val="accent6">
                    <a:lumMod val="75000"/>
                  </a:schemeClr>
                </a:solidFill>
              </a:rPr>
              <a:t>Orange</a:t>
            </a:r>
            <a:endParaRPr lang="en-S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3155" y="4534021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solidFill>
                  <a:srgbClr val="00B050"/>
                </a:solidFill>
              </a:rPr>
              <a:t>Green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81755" y="598701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solidFill>
                  <a:schemeClr val="tx2"/>
                </a:solidFill>
              </a:rPr>
              <a:t>Blue</a:t>
            </a:r>
            <a:endParaRPr lang="en-S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46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2. </a:t>
            </a:r>
            <a:r>
              <a:rPr lang="en-US" sz="6000" b="1" dirty="0" smtClean="0">
                <a:solidFill>
                  <a:srgbClr val="0070C0"/>
                </a:solidFill>
              </a:rPr>
              <a:t>Study: Project Work</a:t>
            </a:r>
            <a:endParaRPr lang="en-US" sz="6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51520" y="1413545"/>
            <a:ext cx="9073008" cy="4997152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7030A0"/>
                </a:solidFill>
              </a:rPr>
              <a:t>You will see only SWS_ALL + SWS30xx in </a:t>
            </a:r>
            <a:r>
              <a:rPr lang="en-US" sz="1800" dirty="0" err="1" smtClean="0">
                <a:solidFill>
                  <a:srgbClr val="7030A0"/>
                </a:solidFill>
              </a:rPr>
              <a:t>Luminus</a:t>
            </a:r>
            <a:r>
              <a:rPr lang="en-US" sz="1800" dirty="0" smtClean="0">
                <a:solidFill>
                  <a:srgbClr val="7030A0"/>
                </a:solidFill>
              </a:rPr>
              <a:t>. Possible to integrate topics into projects.</a:t>
            </a:r>
          </a:p>
          <a:p>
            <a:pPr lvl="1"/>
            <a:r>
              <a:rPr lang="en-US" sz="1400" dirty="0" smtClean="0">
                <a:solidFill>
                  <a:srgbClr val="FF0000"/>
                </a:solidFill>
              </a:rPr>
              <a:t>Your records will be replaced on 10 July once topic is confirmed. Please do your backup if you want the files.</a:t>
            </a:r>
          </a:p>
          <a:p>
            <a:r>
              <a:rPr lang="en-US" sz="1800" dirty="0" smtClean="0">
                <a:solidFill>
                  <a:srgbClr val="0070C0"/>
                </a:solidFill>
              </a:rPr>
              <a:t>Different modes by different professors / budget for “good” performance</a:t>
            </a:r>
          </a:p>
          <a:p>
            <a:pPr lvl="1"/>
            <a:r>
              <a:rPr lang="en-US" sz="1600" dirty="0" smtClean="0">
                <a:solidFill>
                  <a:srgbClr val="0070C0"/>
                </a:solidFill>
              </a:rPr>
              <a:t>Assignments (individual or group) be given as well as group projects</a:t>
            </a:r>
            <a:endParaRPr lang="en-US" sz="1800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800" dirty="0" smtClean="0">
                <a:solidFill>
                  <a:srgbClr val="FF0000"/>
                </a:solidFill>
              </a:rPr>
              <a:t>Each classroom is assigned to only one topic.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So, classroom is yours except timeslots not available as indicated </a:t>
            </a:r>
            <a:endParaRPr lang="en-US" sz="2000" dirty="0" smtClean="0">
              <a:solidFill>
                <a:srgbClr val="7030A0"/>
              </a:solidFill>
            </a:endParaRPr>
          </a:p>
          <a:p>
            <a:pPr lvl="1"/>
            <a:endParaRPr lang="en-US" sz="2000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39" y="3297808"/>
            <a:ext cx="6439522" cy="322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7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2. </a:t>
            </a:r>
            <a:r>
              <a:rPr lang="en-US" sz="6000" b="1" dirty="0" smtClean="0">
                <a:solidFill>
                  <a:srgbClr val="0070C0"/>
                </a:solidFill>
              </a:rPr>
              <a:t>Study: Poster Printing</a:t>
            </a:r>
            <a:endParaRPr lang="en-US" sz="6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3528" y="1340768"/>
            <a:ext cx="8643672" cy="499715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Each project group is given 1 page of A1 Poster for free</a:t>
            </a:r>
          </a:p>
          <a:p>
            <a:pPr lvl="1"/>
            <a:r>
              <a:rPr lang="en-US" sz="2000" dirty="0" smtClean="0">
                <a:solidFill>
                  <a:srgbClr val="7030A0"/>
                </a:solidFill>
              </a:rPr>
              <a:t>Printing is at COM1, Level 1, Technical Service Counter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Need to show temp-card, sign on paper to print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DO NOT wait till 24 July to print your posters !</a:t>
            </a:r>
          </a:p>
          <a:p>
            <a:pPr lvl="2"/>
            <a:r>
              <a:rPr lang="en-US" sz="1600" dirty="0" smtClean="0">
                <a:solidFill>
                  <a:srgbClr val="7030A0"/>
                </a:solidFill>
              </a:rPr>
              <a:t>Printing 1 poster takes about 15 minutes – don’t want to wait and pray</a:t>
            </a:r>
          </a:p>
          <a:p>
            <a:pPr lvl="2"/>
            <a:r>
              <a:rPr lang="en-US" sz="1600" dirty="0" smtClean="0">
                <a:solidFill>
                  <a:srgbClr val="7030A0"/>
                </a:solidFill>
              </a:rPr>
              <a:t>There are 120 posters to be printed – it takes more than 30 hours to print all !!!</a:t>
            </a:r>
            <a:endParaRPr lang="en-US" sz="2000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68" y="3463071"/>
            <a:ext cx="7248263" cy="313626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13431" y="4906975"/>
            <a:ext cx="2304256" cy="144016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2. </a:t>
            </a:r>
            <a:r>
              <a:rPr lang="en-US" sz="6000" b="1" dirty="0" smtClean="0">
                <a:solidFill>
                  <a:srgbClr val="0070C0"/>
                </a:solidFill>
              </a:rPr>
              <a:t>Study: Showcase (25 July)</a:t>
            </a:r>
            <a:endParaRPr lang="en-US" sz="6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3528" y="1340768"/>
            <a:ext cx="8643672" cy="499715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Showcase on </a:t>
            </a:r>
            <a:r>
              <a:rPr lang="en-US" sz="2000" dirty="0" smtClean="0">
                <a:solidFill>
                  <a:srgbClr val="7030A0"/>
                </a:solidFill>
              </a:rPr>
              <a:t>25 July, </a:t>
            </a:r>
            <a:r>
              <a:rPr lang="en-US" sz="2000" dirty="0">
                <a:solidFill>
                  <a:srgbClr val="7030A0"/>
                </a:solidFill>
              </a:rPr>
              <a:t>9:00am – </a:t>
            </a:r>
            <a:r>
              <a:rPr lang="en-US" sz="2000" dirty="0" smtClean="0">
                <a:solidFill>
                  <a:srgbClr val="7030A0"/>
                </a:solidFill>
              </a:rPr>
              <a:t>2:00pm, COM1 Level 1 and Level 2.</a:t>
            </a:r>
            <a:endParaRPr lang="en-US" sz="2000" dirty="0">
              <a:solidFill>
                <a:srgbClr val="7030A0"/>
              </a:solidFill>
            </a:endParaRP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Some groups may need to set-up equipment on 24 July</a:t>
            </a:r>
          </a:p>
          <a:p>
            <a:r>
              <a:rPr lang="en-US" sz="2000" dirty="0">
                <a:solidFill>
                  <a:srgbClr val="7030A0"/>
                </a:solidFill>
              </a:rPr>
              <a:t>You are to “evaluate” projects of other topics</a:t>
            </a:r>
          </a:p>
          <a:p>
            <a:r>
              <a:rPr lang="en-US" sz="2000" dirty="0">
                <a:solidFill>
                  <a:srgbClr val="7030A0"/>
                </a:solidFill>
              </a:rPr>
              <a:t>Each group has a poster stand, a desk for </a:t>
            </a:r>
            <a:r>
              <a:rPr lang="en-US" sz="2000" dirty="0" smtClean="0">
                <a:solidFill>
                  <a:srgbClr val="7030A0"/>
                </a:solidFill>
              </a:rPr>
              <a:t>a demo PC</a:t>
            </a:r>
            <a:r>
              <a:rPr lang="en-US" sz="2000" dirty="0">
                <a:solidFill>
                  <a:srgbClr val="7030A0"/>
                </a:solidFill>
              </a:rPr>
              <a:t>, </a:t>
            </a:r>
            <a:r>
              <a:rPr lang="en-US" sz="2000" dirty="0" smtClean="0">
                <a:solidFill>
                  <a:srgbClr val="7030A0"/>
                </a:solidFill>
              </a:rPr>
              <a:t>but no chairs in general</a:t>
            </a:r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Event Coordinator: Dr Anand Bhojan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More info will be provided; prizes presentation at around 13:30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33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68" y="3463071"/>
            <a:ext cx="7248263" cy="3136267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986517" y="4916190"/>
            <a:ext cx="1254513" cy="144016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1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2. </a:t>
            </a:r>
            <a:r>
              <a:rPr lang="en-US" sz="6000" b="1" dirty="0" smtClean="0">
                <a:solidFill>
                  <a:srgbClr val="0070C0"/>
                </a:solidFill>
              </a:rPr>
              <a:t>Study: Feedback </a:t>
            </a:r>
            <a:r>
              <a:rPr lang="en-US" sz="4900" b="1" dirty="0" smtClean="0">
                <a:solidFill>
                  <a:srgbClr val="0070C0"/>
                </a:solidFill>
              </a:rPr>
              <a:t>(by 2 Aug)</a:t>
            </a:r>
            <a:endParaRPr lang="en-US" sz="6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15529"/>
            <a:ext cx="5622775" cy="5137807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2195736" y="2780928"/>
            <a:ext cx="2448272" cy="36004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4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17032"/>
            <a:ext cx="2843166" cy="2677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2. </a:t>
            </a:r>
            <a:r>
              <a:rPr lang="en-US" sz="6000" b="1" dirty="0" smtClean="0">
                <a:solidFill>
                  <a:srgbClr val="0070C0"/>
                </a:solidFill>
              </a:rPr>
              <a:t>Study </a:t>
            </a:r>
            <a:r>
              <a:rPr lang="en-US" sz="6000" b="1" dirty="0" err="1" smtClean="0">
                <a:solidFill>
                  <a:srgbClr val="0070C0"/>
                </a:solidFill>
              </a:rPr>
              <a:t>充实</a:t>
            </a:r>
            <a:endParaRPr lang="en-US" sz="6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600" y="504648"/>
            <a:ext cx="1775304" cy="2605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716" y="3320072"/>
            <a:ext cx="3779912" cy="309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3581396" cy="239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795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SWS Briefing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3581396" cy="239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64753" y="4136294"/>
            <a:ext cx="631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>
                <a:hlinkClick r:id="rId3"/>
              </a:rPr>
              <a:t>https://www.youtube.com/watch?v=RTy8a0_7T-o</a:t>
            </a:r>
            <a:r>
              <a:rPr lang="en-SG" dirty="0"/>
              <a:t> </a:t>
            </a:r>
            <a:r>
              <a:rPr lang="en-SG" dirty="0" smtClean="0"/>
              <a:t>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</a:rPr>
              <a:t>小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人物的心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</a:rPr>
              <a:t>声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600" y="504648"/>
            <a:ext cx="1775304" cy="2605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2. </a:t>
            </a:r>
            <a:r>
              <a:rPr lang="en-US" sz="6000" b="1" dirty="0" smtClean="0">
                <a:solidFill>
                  <a:srgbClr val="0070C0"/>
                </a:solidFill>
              </a:rPr>
              <a:t>Study </a:t>
            </a:r>
            <a:r>
              <a:rPr lang="en-US" sz="6000" b="1" dirty="0" err="1" smtClean="0">
                <a:solidFill>
                  <a:srgbClr val="0070C0"/>
                </a:solidFill>
              </a:rPr>
              <a:t>充实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0457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429000"/>
            <a:ext cx="3073105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 descr="http://collectcdn.life.com.tw/public/upload/share/000/000/336/45/5712dcc112f94e5c834daeb941c05365c3uWKZ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809" y="2274068"/>
            <a:ext cx="4107259" cy="410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138290"/>
            <a:ext cx="3173217" cy="79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solidFill>
                  <a:srgbClr val="0070C0"/>
                </a:solidFill>
              </a:rPr>
              <a:t>2. Study </a:t>
            </a:r>
            <a:r>
              <a:rPr lang="en-US" sz="6000" b="1" dirty="0" err="1" smtClean="0">
                <a:solidFill>
                  <a:srgbClr val="0070C0"/>
                </a:solidFill>
              </a:rPr>
              <a:t>充实</a:t>
            </a:r>
            <a:endParaRPr lang="en-US" sz="6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SWS Briefing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9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72506"/>
            <a:ext cx="7704856" cy="48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38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30686" y="259374"/>
            <a:ext cx="6082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rgbClr val="0070C0"/>
                </a:solidFill>
              </a:rPr>
              <a:t>要用</a:t>
            </a:r>
            <a:r>
              <a:rPr lang="zh-CN" altLang="en-US" sz="6000" b="1" dirty="0" smtClean="0">
                <a:solidFill>
                  <a:srgbClr val="0070C0"/>
                </a:solidFill>
              </a:rPr>
              <a:t>心</a:t>
            </a:r>
            <a:r>
              <a:rPr lang="en-US" altLang="zh-CN" sz="6000" b="1" dirty="0" smtClean="0">
                <a:solidFill>
                  <a:srgbClr val="0070C0"/>
                </a:solidFill>
              </a:rPr>
              <a:t>…Attention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6" y="1988840"/>
            <a:ext cx="1180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 smtClean="0">
                <a:solidFill>
                  <a:srgbClr val="FF0000"/>
                </a:solidFill>
              </a:rPr>
              <a:t>3.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2316" y="1988840"/>
            <a:ext cx="17779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200" dirty="0" smtClean="0">
                <a:solidFill>
                  <a:schemeClr val="bg1"/>
                </a:solidFill>
              </a:rPr>
              <a:t>Fate</a:t>
            </a:r>
            <a:endParaRPr lang="en-SG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31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img.xinwenge.net/data/attachment/2015/01/0909522544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086690"/>
            <a:ext cx="3259856" cy="222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465312" y="30185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02" y="4637027"/>
            <a:ext cx="4093234" cy="60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507506"/>
            <a:ext cx="91440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20" y="1507506"/>
            <a:ext cx="3259856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solidFill>
                  <a:schemeClr val="accent2">
                    <a:lumMod val="75000"/>
                  </a:schemeClr>
                </a:solidFill>
              </a:rPr>
              <a:t>3. Fate </a:t>
            </a:r>
            <a:r>
              <a:rPr lang="zh-CN" altLang="en-US" sz="6000" b="1" dirty="0" smtClean="0">
                <a:solidFill>
                  <a:schemeClr val="accent2">
                    <a:lumMod val="75000"/>
                  </a:schemeClr>
                </a:solidFill>
              </a:rPr>
              <a:t>缘分</a:t>
            </a:r>
            <a:endParaRPr lang="en-US" sz="6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6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2725"/>
            <a:ext cx="8172450" cy="614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79" y="6143625"/>
            <a:ext cx="81534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71599" y="274638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smtClean="0">
                <a:solidFill>
                  <a:schemeClr val="accent2">
                    <a:lumMod val="75000"/>
                  </a:schemeClr>
                </a:solidFill>
              </a:rPr>
              <a:t>Mandarin Speaking</a:t>
            </a:r>
            <a:endParaRPr lang="en-SG" sz="20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50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465312" y="30185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02" y="4637027"/>
            <a:ext cx="4093234" cy="60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507506"/>
            <a:ext cx="91440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20" y="1507506"/>
            <a:ext cx="3259856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solidFill>
                  <a:schemeClr val="accent2">
                    <a:lumMod val="75000"/>
                  </a:schemeClr>
                </a:solidFill>
              </a:rPr>
              <a:t>3. Fate </a:t>
            </a:r>
            <a:r>
              <a:rPr lang="zh-CN" altLang="en-US" sz="6000" b="1" dirty="0" smtClean="0">
                <a:solidFill>
                  <a:schemeClr val="accent2">
                    <a:lumMod val="75000"/>
                  </a:schemeClr>
                </a:solidFill>
              </a:rPr>
              <a:t>缘分</a:t>
            </a:r>
            <a:endParaRPr lang="en-US" sz="6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078" y="5581468"/>
            <a:ext cx="9147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5"/>
              </a:rPr>
              <a:t>https://www.youtube.com/watch?v=6mYw53V9RGM&amp;list=RDp4srZf2o_j0&amp;index=22</a:t>
            </a:r>
            <a:r>
              <a:rPr lang="en-US" dirty="0"/>
              <a:t> 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情非得已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96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9175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Living under the same roof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00B050"/>
                </a:solidFill>
              </a:rPr>
              <a:t>lean, </a:t>
            </a:r>
            <a:r>
              <a:rPr lang="en-US" dirty="0" smtClean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00B050"/>
                </a:solidFill>
              </a:rPr>
              <a:t>onsiderate, </a:t>
            </a:r>
            <a:r>
              <a:rPr lang="en-US" dirty="0" smtClean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00B050"/>
                </a:solidFill>
              </a:rPr>
              <a:t>alm, ….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Doing projects together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Active learner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7030A0"/>
                </a:solidFill>
              </a:rPr>
              <a:t>espect, 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7030A0"/>
                </a:solidFill>
              </a:rPr>
              <a:t>esponsible, …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Exploring SG together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Safety first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Tap transport card on and off bus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92080" y="5770097"/>
            <a:ext cx="3967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You and US too: write to us if you care….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solidFill>
                  <a:schemeClr val="accent2">
                    <a:lumMod val="75000"/>
                  </a:schemeClr>
                </a:solidFill>
              </a:rPr>
              <a:t>3. Fate </a:t>
            </a:r>
            <a:r>
              <a:rPr lang="zh-CN" altLang="en-US" sz="6000" b="1" dirty="0" smtClean="0">
                <a:solidFill>
                  <a:schemeClr val="accent2">
                    <a:lumMod val="75000"/>
                  </a:schemeClr>
                </a:solidFill>
              </a:rPr>
              <a:t>缘分</a:t>
            </a:r>
            <a:endParaRPr lang="en-US" sz="6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670" y="2564904"/>
            <a:ext cx="2743810" cy="3066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1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10306"/>
            <a:ext cx="9145017" cy="4853136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9 July, 10pm: Deadline to decide on topic at </a:t>
            </a:r>
            <a:r>
              <a:rPr lang="en-US" sz="2800" dirty="0" err="1" smtClean="0">
                <a:solidFill>
                  <a:srgbClr val="0070C0"/>
                </a:solidFill>
              </a:rPr>
              <a:t>Luminus</a:t>
            </a:r>
            <a:endParaRPr lang="en-US" sz="2800" dirty="0" smtClean="0">
              <a:solidFill>
                <a:srgbClr val="0070C0"/>
              </a:solidFill>
            </a:endParaRPr>
          </a:p>
          <a:p>
            <a:r>
              <a:rPr lang="en-US" sz="2800" dirty="0" smtClean="0">
                <a:solidFill>
                  <a:srgbClr val="0070C0"/>
                </a:solidFill>
              </a:rPr>
              <a:t>10 July : </a:t>
            </a:r>
            <a:r>
              <a:rPr lang="en-US" sz="2800" dirty="0" err="1" smtClean="0">
                <a:solidFill>
                  <a:srgbClr val="0070C0"/>
                </a:solidFill>
              </a:rPr>
              <a:t>UTown</a:t>
            </a:r>
            <a:r>
              <a:rPr lang="en-US" sz="2800" dirty="0" smtClean="0">
                <a:solidFill>
                  <a:srgbClr val="0070C0"/>
                </a:solidFill>
              </a:rPr>
              <a:t> Briefing (Town Hall Auditorium 1)</a:t>
            </a:r>
          </a:p>
          <a:p>
            <a:pPr lvl="4"/>
            <a:r>
              <a:rPr lang="en-US" sz="1600" dirty="0" smtClean="0">
                <a:solidFill>
                  <a:srgbClr val="0070C0"/>
                </a:solidFill>
              </a:rPr>
              <a:t>What are our graduate programs and their applications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10 July, 17:00 : Announce decision on topics</a:t>
            </a:r>
          </a:p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14 July, 23:59: Input transport needs to Airport at </a:t>
            </a:r>
            <a:r>
              <a:rPr lang="en-US" sz="2800" dirty="0" err="1" smtClean="0">
                <a:solidFill>
                  <a:schemeClr val="accent2">
                    <a:lumMod val="75000"/>
                  </a:schemeClr>
                </a:solidFill>
              </a:rPr>
              <a:t>Luminus</a:t>
            </a:r>
            <a:endParaRPr lang="en-US" sz="2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4"/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Check out by 6pm, 26 July 2019</a:t>
            </a:r>
          </a:p>
          <a:p>
            <a:r>
              <a:rPr lang="en-US" sz="2800" dirty="0" smtClean="0">
                <a:solidFill>
                  <a:srgbClr val="00B0F0"/>
                </a:solidFill>
              </a:rPr>
              <a:t>23 – 24 July : Print Poster </a:t>
            </a:r>
          </a:p>
          <a:p>
            <a:pPr lvl="4"/>
            <a:r>
              <a:rPr lang="en-US" sz="1600" dirty="0" smtClean="0">
                <a:solidFill>
                  <a:srgbClr val="00B0F0"/>
                </a:solidFill>
              </a:rPr>
              <a:t>Free 1 page. Need to show your temp card, and sign.</a:t>
            </a:r>
          </a:p>
          <a:p>
            <a:pPr lvl="4"/>
            <a:r>
              <a:rPr lang="en-US" sz="1600" dirty="0" smtClean="0">
                <a:solidFill>
                  <a:srgbClr val="00B0F0"/>
                </a:solidFill>
              </a:rPr>
              <a:t>Additional page at $12/page.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en-US" sz="6000" b="1" dirty="0" smtClean="0">
                <a:solidFill>
                  <a:schemeClr val="accent2">
                    <a:lumMod val="75000"/>
                  </a:schemeClr>
                </a:solidFill>
              </a:rPr>
              <a:t>Fate </a:t>
            </a:r>
            <a:r>
              <a:rPr lang="zh-CN" altLang="en-US" sz="6000" b="1" dirty="0" smtClean="0">
                <a:solidFill>
                  <a:schemeClr val="accent2">
                    <a:lumMod val="75000"/>
                  </a:schemeClr>
                </a:solidFill>
              </a:rPr>
              <a:t>缘</a:t>
            </a:r>
            <a:r>
              <a:rPr lang="zh-CN" altLang="en-US" sz="6000" b="1" dirty="0">
                <a:solidFill>
                  <a:schemeClr val="accent2">
                    <a:lumMod val="75000"/>
                  </a:schemeClr>
                </a:solidFill>
              </a:rPr>
              <a:t>分</a:t>
            </a:r>
            <a:endParaRPr lang="en-US" sz="6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521" y="409526"/>
            <a:ext cx="2610479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1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5082"/>
            <a:ext cx="8229600" cy="4853136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25 July : Showcase 9:00am - 2:00pm</a:t>
            </a:r>
          </a:p>
          <a:p>
            <a:pPr lvl="4"/>
            <a:r>
              <a:rPr lang="en-US" sz="1600" dirty="0" smtClean="0">
                <a:solidFill>
                  <a:srgbClr val="00B050"/>
                </a:solidFill>
              </a:rPr>
              <a:t>May need to setup on 24 July for those with equipment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25 July : Farewell Dinner @ Marina Sand</a:t>
            </a:r>
          </a:p>
          <a:p>
            <a:pPr lvl="4"/>
            <a:r>
              <a:rPr lang="en-US" sz="1600" dirty="0" smtClean="0">
                <a:solidFill>
                  <a:srgbClr val="0070C0"/>
                </a:solidFill>
              </a:rPr>
              <a:t>Pick up from </a:t>
            </a:r>
            <a:r>
              <a:rPr lang="en-US" sz="1600" dirty="0" err="1" smtClean="0">
                <a:solidFill>
                  <a:srgbClr val="0070C0"/>
                </a:solidFill>
              </a:rPr>
              <a:t>UTown</a:t>
            </a:r>
            <a:r>
              <a:rPr lang="en-US" sz="1600" dirty="0" smtClean="0">
                <a:solidFill>
                  <a:srgbClr val="0070C0"/>
                </a:solidFill>
              </a:rPr>
              <a:t> at 5:00pm</a:t>
            </a:r>
          </a:p>
          <a:p>
            <a:pPr lvl="4"/>
            <a:r>
              <a:rPr lang="en-US" sz="1600" dirty="0" smtClean="0">
                <a:solidFill>
                  <a:srgbClr val="0070C0"/>
                </a:solidFill>
              </a:rPr>
              <a:t>Need your temp card to gain entrance (or pay $10 for entrance)</a:t>
            </a:r>
          </a:p>
          <a:p>
            <a:pPr lvl="4"/>
            <a:r>
              <a:rPr lang="en-US" sz="1600" dirty="0" smtClean="0">
                <a:solidFill>
                  <a:srgbClr val="0070C0"/>
                </a:solidFill>
              </a:rPr>
              <a:t>Have limited slots for your performance (send us info)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26 July : Check out and airport transfer</a:t>
            </a:r>
          </a:p>
          <a:p>
            <a:pPr lvl="4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Check out by 6:00pm if not going to airport</a:t>
            </a:r>
          </a:p>
          <a:p>
            <a:r>
              <a:rPr lang="en-US" sz="2800" dirty="0">
                <a:solidFill>
                  <a:srgbClr val="002060"/>
                </a:solidFill>
              </a:rPr>
              <a:t>2 August : </a:t>
            </a:r>
            <a:r>
              <a:rPr lang="en-US" sz="2800" dirty="0" smtClean="0">
                <a:solidFill>
                  <a:srgbClr val="002060"/>
                </a:solidFill>
              </a:rPr>
              <a:t>Feedback to be done in </a:t>
            </a:r>
            <a:r>
              <a:rPr lang="en-US" sz="2800" dirty="0" err="1" smtClean="0">
                <a:solidFill>
                  <a:srgbClr val="002060"/>
                </a:solidFill>
              </a:rPr>
              <a:t>Luminus</a:t>
            </a:r>
            <a:endParaRPr lang="en-US" sz="2800" dirty="0" smtClean="0">
              <a:solidFill>
                <a:srgbClr val="00206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Video Competition….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en-US" sz="6000" b="1" dirty="0" smtClean="0">
                <a:solidFill>
                  <a:schemeClr val="accent2">
                    <a:lumMod val="75000"/>
                  </a:schemeClr>
                </a:solidFill>
              </a:rPr>
              <a:t>Fate </a:t>
            </a:r>
            <a:r>
              <a:rPr lang="zh-CN" altLang="en-US" sz="6000" b="1" dirty="0" smtClean="0">
                <a:solidFill>
                  <a:schemeClr val="accent2">
                    <a:lumMod val="75000"/>
                  </a:schemeClr>
                </a:solidFill>
              </a:rPr>
              <a:t>缘</a:t>
            </a:r>
            <a:r>
              <a:rPr lang="zh-CN" altLang="en-US" sz="6000" b="1" dirty="0">
                <a:solidFill>
                  <a:schemeClr val="accent2">
                    <a:lumMod val="75000"/>
                  </a:schemeClr>
                </a:solidFill>
              </a:rPr>
              <a:t>分</a:t>
            </a:r>
            <a:endParaRPr lang="en-US" sz="6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43</a:t>
            </a:fld>
            <a:endParaRPr lang="en-US"/>
          </a:p>
        </p:txBody>
      </p:sp>
      <p:pic>
        <p:nvPicPr>
          <p:cNvPr id="9" name="Picture 2" descr="C:\Users\Tants\Desktop\Scan_20180708_162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15" y="3429000"/>
            <a:ext cx="1835224" cy="129346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521" y="409526"/>
            <a:ext cx="2610479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078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664" y="4581128"/>
            <a:ext cx="2448272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1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st</a:t>
            </a:r>
            <a:r>
              <a:rPr lang="en-US" sz="2400" b="1" dirty="0" smtClean="0">
                <a:solidFill>
                  <a:srgbClr val="FF0000"/>
                </a:solidFill>
              </a:rPr>
              <a:t> Prize</a:t>
            </a:r>
            <a:r>
              <a:rPr lang="en-US" sz="2400" b="1" smtClean="0">
                <a:solidFill>
                  <a:srgbClr val="FF0000"/>
                </a:solidFill>
              </a:rPr>
              <a:t>:  TBC</a:t>
            </a:r>
            <a:r>
              <a:rPr lang="en-US" sz="2400" b="1" dirty="0" smtClean="0">
                <a:solidFill>
                  <a:srgbClr val="FF0000"/>
                </a:solidFill>
              </a:rPr>
              <a:t/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2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nd</a:t>
            </a:r>
            <a:r>
              <a:rPr lang="en-US" sz="2400" b="1" dirty="0" smtClean="0">
                <a:solidFill>
                  <a:srgbClr val="FF0000"/>
                </a:solidFill>
              </a:rPr>
              <a:t> Prize</a:t>
            </a:r>
            <a:r>
              <a:rPr lang="en-US" sz="2400" b="1" smtClean="0">
                <a:solidFill>
                  <a:srgbClr val="FF0000"/>
                </a:solidFill>
              </a:rPr>
              <a:t>: TBC</a:t>
            </a:r>
            <a:r>
              <a:rPr lang="en-US" sz="2400" b="1" dirty="0" smtClean="0">
                <a:solidFill>
                  <a:srgbClr val="FF0000"/>
                </a:solidFill>
              </a:rPr>
              <a:t/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3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rd</a:t>
            </a:r>
            <a:r>
              <a:rPr lang="en-US" sz="2400" b="1" dirty="0" smtClean="0">
                <a:solidFill>
                  <a:srgbClr val="FF0000"/>
                </a:solidFill>
              </a:rPr>
              <a:t> Prize</a:t>
            </a:r>
            <a:r>
              <a:rPr lang="en-US" sz="2400" b="1" smtClean="0">
                <a:solidFill>
                  <a:srgbClr val="FF0000"/>
                </a:solidFill>
              </a:rPr>
              <a:t>:  TBC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501008"/>
            <a:ext cx="3190875" cy="265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07402" y="2615506"/>
            <a:ext cx="8153030" cy="2558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Submission Time Line:</a:t>
            </a:r>
          </a:p>
          <a:p>
            <a:pPr lvl="1">
              <a:buFontTx/>
              <a:buChar char="-"/>
            </a:pPr>
            <a:r>
              <a:rPr lang="en-US" sz="2000" dirty="0" smtClean="0">
                <a:solidFill>
                  <a:srgbClr val="00B050"/>
                </a:solidFill>
              </a:rPr>
              <a:t>14 July – 2 August: indication of intent</a:t>
            </a:r>
          </a:p>
          <a:p>
            <a:pPr lvl="1">
              <a:buFontTx/>
              <a:buChar char="-"/>
            </a:pPr>
            <a:r>
              <a:rPr lang="en-US" sz="2000" dirty="0" smtClean="0">
                <a:solidFill>
                  <a:srgbClr val="00B050"/>
                </a:solidFill>
              </a:rPr>
              <a:t>3 – 10 August: 1</a:t>
            </a:r>
            <a:r>
              <a:rPr lang="en-US" sz="2000" baseline="30000" dirty="0" smtClean="0">
                <a:solidFill>
                  <a:srgbClr val="00B050"/>
                </a:solidFill>
              </a:rPr>
              <a:t>st</a:t>
            </a:r>
            <a:r>
              <a:rPr lang="en-US" sz="2000" dirty="0" smtClean="0">
                <a:solidFill>
                  <a:srgbClr val="00B050"/>
                </a:solidFill>
              </a:rPr>
              <a:t> Draft</a:t>
            </a:r>
          </a:p>
          <a:p>
            <a:pPr lvl="1">
              <a:buFontTx/>
              <a:buChar char="-"/>
            </a:pPr>
            <a:r>
              <a:rPr lang="en-US" sz="2000" dirty="0" smtClean="0">
                <a:solidFill>
                  <a:srgbClr val="00B050"/>
                </a:solidFill>
              </a:rPr>
              <a:t>10 – 18 August: Final submission</a:t>
            </a:r>
          </a:p>
          <a:p>
            <a:pPr lvl="1">
              <a:buFontTx/>
              <a:buChar char="-"/>
            </a:pPr>
            <a:r>
              <a:rPr lang="en-US" sz="2000" dirty="0" smtClean="0">
                <a:solidFill>
                  <a:srgbClr val="00B050"/>
                </a:solidFill>
              </a:rPr>
              <a:t>Early September: Announcement of winners</a:t>
            </a: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2" y="1362173"/>
            <a:ext cx="4326021" cy="125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433899"/>
            <a:ext cx="2880320" cy="26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en-US" sz="6000" b="1" dirty="0" smtClean="0">
                <a:solidFill>
                  <a:schemeClr val="accent2">
                    <a:lumMod val="75000"/>
                  </a:schemeClr>
                </a:solidFill>
              </a:rPr>
              <a:t>Fate </a:t>
            </a:r>
            <a:r>
              <a:rPr lang="zh-CN" altLang="en-US" sz="6000" b="1" dirty="0" smtClean="0">
                <a:solidFill>
                  <a:schemeClr val="accent2">
                    <a:lumMod val="75000"/>
                  </a:schemeClr>
                </a:solidFill>
              </a:rPr>
              <a:t>缘</a:t>
            </a:r>
            <a:r>
              <a:rPr lang="zh-CN" altLang="en-US" sz="6000" b="1" dirty="0">
                <a:solidFill>
                  <a:schemeClr val="accent2">
                    <a:lumMod val="75000"/>
                  </a:schemeClr>
                </a:solidFill>
              </a:rPr>
              <a:t>分</a:t>
            </a:r>
            <a:endParaRPr lang="en-US" sz="6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44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7504" y="5949280"/>
            <a:ext cx="86409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* Photos </a:t>
            </a:r>
            <a:r>
              <a:rPr lang="en-US" sz="2000" dirty="0">
                <a:solidFill>
                  <a:srgbClr val="FF0000"/>
                </a:solidFill>
              </a:rPr>
              <a:t>sharing </a:t>
            </a:r>
            <a:r>
              <a:rPr lang="en-US" sz="2000" dirty="0" smtClean="0">
                <a:solidFill>
                  <a:srgbClr val="FF0000"/>
                </a:solidFill>
              </a:rPr>
              <a:t>will be made available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83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107504" y="1314870"/>
            <a:ext cx="8153030" cy="3554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Applications:</a:t>
            </a:r>
          </a:p>
          <a:p>
            <a:pPr lvl="1">
              <a:buFontTx/>
              <a:buChar char="-"/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5 internship positions available</a:t>
            </a:r>
          </a:p>
          <a:p>
            <a:pPr lvl="1">
              <a:buFontTx/>
              <a:buChar char="-"/>
            </a:pPr>
            <a:r>
              <a:rPr lang="en-US" sz="2000" dirty="0" smtClean="0">
                <a:solidFill>
                  <a:srgbClr val="00B050"/>
                </a:solidFill>
              </a:rPr>
              <a:t>Length: 4 months @ $1500/month allowance</a:t>
            </a:r>
          </a:p>
          <a:p>
            <a:pPr lvl="1">
              <a:buFontTx/>
              <a:buChar char="-"/>
            </a:pP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Must received A or A+ in topic to qualify</a:t>
            </a:r>
          </a:p>
          <a:p>
            <a:pPr lvl="1">
              <a:buFontTx/>
              <a:buChar char="-"/>
            </a:pP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Must have recommendation from professor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of the topic</a:t>
            </a:r>
          </a:p>
          <a:p>
            <a:pPr lvl="1">
              <a:buFontTx/>
              <a:buChar char="-"/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Should secure a professor to supervise </a:t>
            </a:r>
          </a:p>
          <a:p>
            <a:pPr lvl="1">
              <a:buFontTx/>
              <a:buChar char="-"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Application is processed end of each month,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and open till March 2020, or when all positions are used up. 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buFontTx/>
              <a:buChar char="-"/>
            </a:pP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en-US" sz="6000" b="1" dirty="0" smtClean="0">
                <a:solidFill>
                  <a:schemeClr val="accent2">
                    <a:lumMod val="75000"/>
                  </a:schemeClr>
                </a:solidFill>
              </a:rPr>
              <a:t>Fate </a:t>
            </a:r>
            <a:r>
              <a:rPr lang="en-SG" altLang="zh-CN" sz="6000" b="1" dirty="0" smtClean="0">
                <a:solidFill>
                  <a:schemeClr val="accent2">
                    <a:lumMod val="75000"/>
                  </a:schemeClr>
                </a:solidFill>
              </a:rPr>
              <a:t>- Internships</a:t>
            </a:r>
            <a:endParaRPr lang="en-US" sz="6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12" y="4638675"/>
            <a:ext cx="2066925" cy="2219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473448"/>
            <a:ext cx="2951226" cy="19688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822825"/>
            <a:ext cx="29813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Agenda (5 July 2019)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435280" cy="508759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strike="sngStrike" dirty="0" smtClean="0">
                <a:solidFill>
                  <a:srgbClr val="00B050"/>
                </a:solidFill>
              </a:rPr>
              <a:t>9:40 	– Welcome by Vice Dean: Prof. Chin Wei Ngan</a:t>
            </a:r>
          </a:p>
          <a:p>
            <a:pPr marL="0" indent="0">
              <a:buNone/>
            </a:pPr>
            <a:r>
              <a:rPr lang="en-US" sz="2800" strike="sngStrike" dirty="0" smtClean="0">
                <a:solidFill>
                  <a:schemeClr val="accent6">
                    <a:lumMod val="50000"/>
                  </a:schemeClr>
                </a:solidFill>
              </a:rPr>
              <a:t>9:55 	– Big Photo together</a:t>
            </a:r>
          </a:p>
          <a:p>
            <a:pPr marL="0" indent="0">
              <a:buNone/>
            </a:pPr>
            <a:r>
              <a:rPr lang="en-US" sz="2800" strike="sngStrike" dirty="0" smtClean="0">
                <a:solidFill>
                  <a:schemeClr val="accent6">
                    <a:lumMod val="75000"/>
                  </a:schemeClr>
                </a:solidFill>
              </a:rPr>
              <a:t>10:10 	– Briefing by Program Director: Prof. Tan Tiow Seng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C00000"/>
                </a:solidFill>
              </a:rPr>
              <a:t>11:00 	– Lunch (here)</a:t>
            </a:r>
            <a:endParaRPr lang="en-US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7030A0"/>
                </a:solidFill>
              </a:rPr>
              <a:t>12:00 	– Walkthrough </a:t>
            </a:r>
            <a:r>
              <a:rPr lang="en-US" sz="2800" dirty="0" err="1" smtClean="0">
                <a:solidFill>
                  <a:srgbClr val="7030A0"/>
                </a:solidFill>
              </a:rPr>
              <a:t>UTown</a:t>
            </a:r>
            <a:r>
              <a:rPr lang="en-US" sz="2800" dirty="0" smtClean="0">
                <a:solidFill>
                  <a:srgbClr val="7030A0"/>
                </a:solidFill>
              </a:rPr>
              <a:t> </a:t>
            </a:r>
            <a:r>
              <a:rPr lang="en-US" sz="2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 Sport Complex / UHC  YIH 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sym typeface="Wingdings" panose="05000000000000000000" pitchFamily="2" charset="2"/>
              </a:rPr>
              <a:t>	</a:t>
            </a:r>
            <a:r>
              <a:rPr lang="en-US" sz="2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    	Chinese Library  Central Library 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sym typeface="Wingdings" panose="05000000000000000000" pitchFamily="2" charset="2"/>
              </a:rPr>
              <a:t>	</a:t>
            </a:r>
            <a:r>
              <a:rPr lang="en-US" sz="2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	AS6: LT15  COM1: SR9 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sym typeface="Wingdings" panose="05000000000000000000" pitchFamily="2" charset="2"/>
              </a:rPr>
              <a:t>	 </a:t>
            </a:r>
            <a:r>
              <a:rPr lang="en-US" sz="2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   	COM2: LT16, LT19, TR9</a:t>
            </a:r>
            <a:endParaRPr lang="en-US" sz="2800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14:00 	– First lecture    @ LT15 (Multimedia/VR/AR)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 		@ LT16 (Dig data/Cloud)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		@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LT19 (AI/Security)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		@ SR9 (Computational Biology)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17:00 	– Dinner (??) 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18:30 	– Second lecture @ LT15, LT16, LT19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87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Coming up….12:30pm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6752"/>
            <a:ext cx="8686800" cy="41764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70C0"/>
                </a:solidFill>
              </a:rPr>
              <a:t>Assemble outside dinner hall, </a:t>
            </a:r>
            <a:r>
              <a:rPr lang="en-US" sz="2800" dirty="0" smtClean="0">
                <a:solidFill>
                  <a:srgbClr val="FF0000"/>
                </a:solidFill>
              </a:rPr>
              <a:t>group of 70 </a:t>
            </a:r>
            <a:r>
              <a:rPr lang="en-US" sz="2800" dirty="0" smtClean="0">
                <a:solidFill>
                  <a:srgbClr val="0070C0"/>
                </a:solidFill>
              </a:rPr>
              <a:t>or so, walk from 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7030A0"/>
                </a:solidFill>
              </a:rPr>
              <a:t>	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Walk from</a:t>
            </a:r>
            <a:r>
              <a:rPr lang="en-US" sz="2800" dirty="0" smtClean="0">
                <a:solidFill>
                  <a:srgbClr val="7030A0"/>
                </a:solidFill>
              </a:rPr>
              <a:t> </a:t>
            </a:r>
            <a:r>
              <a:rPr lang="en-US" sz="2800" dirty="0" err="1">
                <a:solidFill>
                  <a:srgbClr val="7030A0"/>
                </a:solidFill>
              </a:rPr>
              <a:t>UTown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 smtClean="0">
                <a:solidFill>
                  <a:srgbClr val="7030A0"/>
                </a:solidFill>
              </a:rPr>
              <a:t>(cover walkway / bridge)</a:t>
            </a:r>
            <a:r>
              <a:rPr lang="en-US" sz="2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  </a:t>
            </a:r>
            <a:endParaRPr lang="en-US" sz="2800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sym typeface="Wingdings" panose="05000000000000000000" pitchFamily="2" charset="2"/>
              </a:rPr>
              <a:t>	    	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from </a:t>
            </a:r>
            <a:r>
              <a:rPr lang="en-US" sz="2800" dirty="0" smtClean="0">
                <a:solidFill>
                  <a:srgbClr val="FFC000"/>
                </a:solidFill>
                <a:sym typeface="Wingdings" panose="05000000000000000000" pitchFamily="2" charset="2"/>
              </a:rPr>
              <a:t>Carpark #5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into </a:t>
            </a:r>
            <a:r>
              <a:rPr lang="en-US" sz="2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Sport </a:t>
            </a:r>
            <a:r>
              <a:rPr lang="en-US" sz="2800" dirty="0">
                <a:solidFill>
                  <a:srgbClr val="7030A0"/>
                </a:solidFill>
                <a:sym typeface="Wingdings" panose="05000000000000000000" pitchFamily="2" charset="2"/>
              </a:rPr>
              <a:t>Complex / UHC </a:t>
            </a:r>
            <a:endParaRPr lang="en-US" sz="2800" dirty="0" smtClean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sym typeface="Wingdings" panose="05000000000000000000" pitchFamily="2" charset="2"/>
              </a:rPr>
              <a:t>	</a:t>
            </a:r>
            <a:r>
              <a:rPr lang="en-US" sz="2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	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follow </a:t>
            </a:r>
            <a:r>
              <a:rPr lang="en-US" sz="2800" dirty="0" smtClean="0">
                <a:solidFill>
                  <a:srgbClr val="FFC000"/>
                </a:solidFill>
                <a:sym typeface="Wingdings" panose="05000000000000000000" pitchFamily="2" charset="2"/>
              </a:rPr>
              <a:t>yellow roof 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to</a:t>
            </a:r>
            <a:r>
              <a:rPr lang="en-US" sz="2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 YIH </a:t>
            </a:r>
            <a:r>
              <a:rPr lang="en-US" sz="2800" dirty="0">
                <a:solidFill>
                  <a:srgbClr val="7030A0"/>
                </a:solidFill>
                <a:sym typeface="Wingdings" panose="05000000000000000000" pitchFamily="2" charset="2"/>
              </a:rPr>
              <a:t>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sym typeface="Wingdings" panose="05000000000000000000" pitchFamily="2" charset="2"/>
              </a:rPr>
              <a:t>	    	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up </a:t>
            </a: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up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to </a:t>
            </a:r>
            <a:r>
              <a:rPr lang="en-US" sz="2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Chinese Library 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sym typeface="Wingdings" panose="05000000000000000000" pitchFamily="2" charset="2"/>
              </a:rPr>
              <a:t>		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down to Level 4 </a:t>
            </a:r>
            <a:r>
              <a:rPr lang="en-US" sz="2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Central </a:t>
            </a:r>
            <a:r>
              <a:rPr lang="en-US" sz="2800" dirty="0">
                <a:solidFill>
                  <a:srgbClr val="7030A0"/>
                </a:solidFill>
                <a:sym typeface="Wingdings" panose="05000000000000000000" pitchFamily="2" charset="2"/>
              </a:rPr>
              <a:t>Library  </a:t>
            </a:r>
            <a:endParaRPr lang="en-US" sz="2800" dirty="0" smtClean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sym typeface="Wingdings" panose="05000000000000000000" pitchFamily="2" charset="2"/>
              </a:rPr>
              <a:t>	</a:t>
            </a:r>
            <a:r>
              <a:rPr lang="en-US" sz="2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	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down to Level 1 </a:t>
            </a:r>
            <a:r>
              <a:rPr lang="en-US" sz="2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AS6: LT15 </a:t>
            </a:r>
            <a:r>
              <a:rPr lang="en-US" sz="2800" dirty="0">
                <a:solidFill>
                  <a:srgbClr val="7030A0"/>
                </a:solidFill>
                <a:sym typeface="Wingdings" panose="05000000000000000000" pitchFamily="2" charset="2"/>
              </a:rPr>
              <a:t> </a:t>
            </a:r>
            <a:endParaRPr lang="en-US" sz="2800" dirty="0" smtClean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sym typeface="Wingdings" panose="05000000000000000000" pitchFamily="2" charset="2"/>
              </a:rPr>
              <a:t>	</a:t>
            </a:r>
            <a:r>
              <a:rPr lang="en-US" sz="2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	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down to Level 2 </a:t>
            </a:r>
            <a:r>
              <a:rPr lang="en-US" sz="2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COM1: SR9 </a:t>
            </a:r>
            <a:r>
              <a:rPr lang="en-US" sz="2800" dirty="0">
                <a:solidFill>
                  <a:srgbClr val="7030A0"/>
                </a:solidFill>
                <a:sym typeface="Wingdings" panose="05000000000000000000" pitchFamily="2" charset="2"/>
              </a:rPr>
              <a:t>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sym typeface="Wingdings" panose="05000000000000000000" pitchFamily="2" charset="2"/>
              </a:rPr>
              <a:t>	    	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down to Level 1</a:t>
            </a:r>
            <a:r>
              <a:rPr lang="en-US" sz="2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 COM2: LT16</a:t>
            </a:r>
            <a:r>
              <a:rPr lang="en-US" sz="2800" dirty="0">
                <a:solidFill>
                  <a:srgbClr val="7030A0"/>
                </a:solidFill>
                <a:sym typeface="Wingdings" panose="05000000000000000000" pitchFamily="2" charset="2"/>
              </a:rPr>
              <a:t>, </a:t>
            </a:r>
            <a:r>
              <a:rPr lang="en-US" sz="2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LT19, TR9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47</a:t>
            </a:fld>
            <a:endParaRPr lang="en-US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" y="5151580"/>
            <a:ext cx="3090873" cy="17064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122220"/>
            <a:ext cx="3085341" cy="17399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732" y="2852397"/>
            <a:ext cx="1561693" cy="1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3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Walk safely….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48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168939"/>
            <a:ext cx="4305300" cy="5162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520" y="1417638"/>
            <a:ext cx="441281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B050"/>
                </a:solidFill>
              </a:rPr>
              <a:t>Walk from </a:t>
            </a:r>
            <a:r>
              <a:rPr lang="en-US" dirty="0" err="1" smtClean="0">
                <a:solidFill>
                  <a:srgbClr val="00B050"/>
                </a:solidFill>
              </a:rPr>
              <a:t>UTown</a:t>
            </a:r>
            <a:r>
              <a:rPr lang="en-US" dirty="0" smtClean="0">
                <a:solidFill>
                  <a:srgbClr val="00B050"/>
                </a:solidFill>
              </a:rPr>
              <a:t> Bus-stop crossing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      the covered walkway to main campus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Follow the red route to pass by 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  University Sports Center (USC), or 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  go into USC (through carpark #5)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(note: University Health Centre is nearby)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 a stairway to connect from USC to YIH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    enter into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Yusof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Ishak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House (YIH)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Follow Yellow roof towards </a:t>
            </a:r>
          </a:p>
          <a:p>
            <a:r>
              <a:rPr lang="en-US" dirty="0" smtClean="0"/>
              <a:t>        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Student Unions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        Chinese Library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       Central Library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       AS6 ground floor / LT15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       COM1 Level 2 / SR9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       COM2 ground floor / LT16, LT19, TR9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74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Walk safely….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49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51520" y="1417638"/>
            <a:ext cx="441281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B050"/>
                </a:solidFill>
              </a:rPr>
              <a:t>Walk from </a:t>
            </a:r>
            <a:r>
              <a:rPr lang="en-US" dirty="0" err="1" smtClean="0">
                <a:solidFill>
                  <a:srgbClr val="00B050"/>
                </a:solidFill>
              </a:rPr>
              <a:t>UTown</a:t>
            </a:r>
            <a:r>
              <a:rPr lang="en-US" dirty="0" smtClean="0">
                <a:solidFill>
                  <a:srgbClr val="00B050"/>
                </a:solidFill>
              </a:rPr>
              <a:t> Bus-stop crossing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      the covered walkway to main campus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Follow the red route to pass by 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  University Sports Center (USC), or 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  go into USC (through carpark #5)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(note: University Health Centre is nearby)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 a stairway to connect from USC to YIH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    enter into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Yusof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Ishak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House (YIH)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Follow Yellow roof towards </a:t>
            </a:r>
          </a:p>
          <a:p>
            <a:r>
              <a:rPr lang="en-US" dirty="0" smtClean="0"/>
              <a:t>        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Student Unions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        Chinese Library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       Central Library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       AS6 ground floor / LT15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       COM1 Level 2 / SR9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       COM2 ground floor / LT16, LT19, TR9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266"/>
            <a:ext cx="4552950" cy="66008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5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pic.pimg.tw/zinkou/1446632149-19515139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63008"/>
            <a:ext cx="8525747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1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rgbClr val="FF0000"/>
                </a:solidFill>
              </a:rPr>
              <a:t>Lectures @ 9 – 12noon, 2 – 5pm; 6:30 – 9:30pm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343" y="925154"/>
            <a:ext cx="8229600" cy="4088021"/>
          </a:xfrm>
        </p:spPr>
        <p:txBody>
          <a:bodyPr>
            <a:normAutofit fontScale="55000" lnSpcReduction="20000"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Cluster 1: Multimedia and VR/AR @ LT15</a:t>
            </a:r>
          </a:p>
          <a:p>
            <a:pPr lvl="1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Real-time and Realistic Graphics Rendering</a:t>
            </a:r>
          </a:p>
          <a:p>
            <a:pPr lvl="1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2D Videogame Development</a:t>
            </a:r>
          </a:p>
          <a:p>
            <a:pPr lvl="1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Immersive VR Experience Development</a:t>
            </a:r>
          </a:p>
          <a:p>
            <a:pPr lvl="1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Building a Video Streaming System with DASH </a:t>
            </a:r>
            <a:r>
              <a:rPr lang="en-US" sz="2400" dirty="0" smtClean="0">
                <a:solidFill>
                  <a:srgbClr val="00B050"/>
                </a:solidFill>
              </a:rPr>
              <a:t/>
            </a:r>
            <a:br>
              <a:rPr lang="en-US" sz="2400" dirty="0" smtClean="0">
                <a:solidFill>
                  <a:srgbClr val="00B050"/>
                </a:solidFill>
              </a:rPr>
            </a:br>
            <a:endParaRPr lang="en-US" sz="2400" dirty="0">
              <a:solidFill>
                <a:srgbClr val="00B050"/>
              </a:solidFill>
            </a:endParaRPr>
          </a:p>
          <a:p>
            <a:r>
              <a:rPr lang="en-US" sz="2800" dirty="0" smtClean="0">
                <a:solidFill>
                  <a:srgbClr val="00B050"/>
                </a:solidFill>
              </a:rPr>
              <a:t>Cluster 2: Big Data and Cloud Computing @ LT16</a:t>
            </a:r>
          </a:p>
          <a:p>
            <a:pPr lvl="1"/>
            <a:r>
              <a:rPr lang="en-US" sz="2400" dirty="0" smtClean="0">
                <a:solidFill>
                  <a:srgbClr val="00B050"/>
                </a:solidFill>
              </a:rPr>
              <a:t>Mining Communities in Big-Data with Algorithms and Computational Thinking</a:t>
            </a:r>
          </a:p>
          <a:p>
            <a:pPr lvl="1"/>
            <a:r>
              <a:rPr lang="en-US" sz="2400" dirty="0" smtClean="0">
                <a:solidFill>
                  <a:srgbClr val="00B050"/>
                </a:solidFill>
              </a:rPr>
              <a:t>Cloud Computing with Big Data</a:t>
            </a:r>
          </a:p>
          <a:p>
            <a:pPr lvl="1"/>
            <a:r>
              <a:rPr lang="en-US" sz="2400" dirty="0" smtClean="0">
                <a:solidFill>
                  <a:srgbClr val="00B050"/>
                </a:solidFill>
              </a:rPr>
              <a:t>Simulation – Allowing “What-if?” Scenarios</a:t>
            </a:r>
          </a:p>
          <a:p>
            <a:pPr lvl="1"/>
            <a:r>
              <a:rPr lang="en-US" sz="2400" dirty="0" smtClean="0">
                <a:solidFill>
                  <a:srgbClr val="00B050"/>
                </a:solidFill>
              </a:rPr>
              <a:t>Data Analytics for Winning Data Competitions </a:t>
            </a:r>
            <a:r>
              <a:rPr lang="en-US" sz="2400" dirty="0" smtClean="0">
                <a:solidFill>
                  <a:srgbClr val="0070C0"/>
                </a:solidFill>
              </a:rPr>
              <a:t/>
            </a:r>
            <a:br>
              <a:rPr lang="en-US" sz="2400" dirty="0" smtClean="0">
                <a:solidFill>
                  <a:srgbClr val="0070C0"/>
                </a:solidFill>
              </a:rPr>
            </a:br>
            <a:endParaRPr lang="en-US" sz="2400" dirty="0" smtClean="0">
              <a:solidFill>
                <a:srgbClr val="0070C0"/>
              </a:solidFill>
            </a:endParaRPr>
          </a:p>
          <a:p>
            <a:r>
              <a:rPr lang="en-US" sz="2800" dirty="0" smtClean="0">
                <a:solidFill>
                  <a:srgbClr val="00B0F0"/>
                </a:solidFill>
              </a:rPr>
              <a:t>Cluster 3: AI and Security @ LT19</a:t>
            </a: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Tele-robotic</a:t>
            </a: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Deep Learning</a:t>
            </a: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DOTA Defense of the Ancients</a:t>
            </a: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Securing Service in Untrusted Environment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Computational Biology @ SR9 (White)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50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68241" y="4984793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rgbClr val="FF0000"/>
                </a:solidFill>
              </a:rPr>
              <a:t>For all clusters on 8 July &amp; 9 July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38436" y="5535912"/>
            <a:ext cx="7067128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Lecture on: Predictive Analytics @ LT16, 6:30pm – 9pm</a:t>
            </a:r>
          </a:p>
          <a:p>
            <a:pPr algn="l"/>
            <a:r>
              <a:rPr lang="en-US" sz="2000" dirty="0" smtClean="0">
                <a:solidFill>
                  <a:srgbClr val="00B050"/>
                </a:solidFill>
              </a:rPr>
              <a:t>(ALREADY CROWDED – need to reduce &gt; 10 students)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19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AS6 : LT15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SWS Briefing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89" y="1449388"/>
            <a:ext cx="81724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5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COM1: SR9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SWS Briefing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 descr="COM1_L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90" y="1489051"/>
            <a:ext cx="8757220" cy="4637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680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COM2: LT16 / TR9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SWS Briefing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00389"/>
            <a:ext cx="79057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6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4016077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70C0"/>
                </a:solidFill>
              </a:rPr>
              <a:t/>
            </a:r>
            <a:br>
              <a:rPr lang="en-US" sz="5400" dirty="0" smtClean="0">
                <a:solidFill>
                  <a:srgbClr val="0070C0"/>
                </a:solidFill>
              </a:rPr>
            </a:br>
            <a:r>
              <a:rPr lang="en-US" sz="5400" dirty="0">
                <a:solidFill>
                  <a:srgbClr val="0070C0"/>
                </a:solidFill>
              </a:rPr>
              <a:t/>
            </a:r>
            <a:br>
              <a:rPr lang="en-US" sz="5400" dirty="0">
                <a:solidFill>
                  <a:srgbClr val="0070C0"/>
                </a:solidFill>
              </a:rPr>
            </a:br>
            <a:r>
              <a:rPr lang="en-US" sz="5400" dirty="0" smtClean="0">
                <a:solidFill>
                  <a:srgbClr val="0070C0"/>
                </a:solidFill>
              </a:rPr>
              <a:t>          </a:t>
            </a:r>
            <a:r>
              <a:rPr lang="en-US" sz="6000" dirty="0" smtClean="0">
                <a:solidFill>
                  <a:srgbClr val="0070C0"/>
                </a:solidFill>
              </a:rPr>
              <a:t>to you in</a:t>
            </a:r>
            <a:r>
              <a:rPr lang="en-US" sz="5400" dirty="0" smtClean="0">
                <a:solidFill>
                  <a:srgbClr val="0070C0"/>
                </a:solidFill>
              </a:rPr>
              <a:t/>
            </a:r>
            <a:br>
              <a:rPr lang="en-US" sz="5400" dirty="0" smtClean="0">
                <a:solidFill>
                  <a:srgbClr val="0070C0"/>
                </a:solidFill>
              </a:rPr>
            </a:br>
            <a:r>
              <a:rPr lang="en-US" sz="6600" dirty="0" smtClean="0">
                <a:solidFill>
                  <a:srgbClr val="00B050"/>
                </a:solidFill>
              </a:rPr>
              <a:t>NUS / Singapore</a:t>
            </a:r>
            <a:r>
              <a:rPr lang="en-US" sz="5400" dirty="0" smtClean="0">
                <a:solidFill>
                  <a:srgbClr val="00B050"/>
                </a:solidFill>
              </a:rPr>
              <a:t/>
            </a:r>
            <a:br>
              <a:rPr lang="en-US" sz="5400" dirty="0" smtClean="0">
                <a:solidFill>
                  <a:srgbClr val="00B050"/>
                </a:solidFill>
              </a:rPr>
            </a:br>
            <a:r>
              <a:rPr lang="en-US" sz="1800" dirty="0" smtClean="0">
                <a:solidFill>
                  <a:srgbClr val="7030A0"/>
                </a:solidFill>
              </a:rPr>
              <a:t>……treasure every moment here</a:t>
            </a:r>
            <a:br>
              <a:rPr lang="en-US" sz="1800" dirty="0" smtClean="0">
                <a:solidFill>
                  <a:srgbClr val="7030A0"/>
                </a:solidFill>
              </a:rPr>
            </a:br>
            <a:r>
              <a:rPr lang="en-US" sz="5400" dirty="0" smtClean="0">
                <a:solidFill>
                  <a:srgbClr val="00B050"/>
                </a:solidFill>
              </a:rPr>
              <a:t/>
            </a:r>
            <a:br>
              <a:rPr lang="en-US" sz="5400" dirty="0" smtClean="0">
                <a:solidFill>
                  <a:srgbClr val="00B050"/>
                </a:solidFill>
              </a:rPr>
            </a:b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(souvenir with discount available at NUS Co-op@LT27, SDE, Museum, </a:t>
            </a: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</a:rPr>
              <a:t>UTown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1026" name="Picture 2" descr="Image result for best wishes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2376264" cy="23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5812692"/>
            <a:ext cx="634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>
                <a:hlinkClick r:id="rId3"/>
              </a:rPr>
              <a:t>https://www.youtube.com/watch?v=6_DhlKUArac</a:t>
            </a:r>
            <a:r>
              <a:rPr lang="en-SG" b="1" dirty="0"/>
              <a:t>  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《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喜欢你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》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94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Singapore….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340" y="1268760"/>
            <a:ext cx="8795320" cy="4756150"/>
          </a:xfrm>
        </p:spPr>
        <p:txBody>
          <a:bodyPr>
            <a:normAutofit/>
          </a:bodyPr>
          <a:lstStyle/>
          <a:p>
            <a:r>
              <a:rPr lang="en-US" sz="1800" u="sng" dirty="0" smtClean="0">
                <a:hlinkClick r:id="rId2"/>
              </a:rPr>
              <a:t>https</a:t>
            </a:r>
            <a:r>
              <a:rPr lang="en-US" sz="1800" u="sng" dirty="0">
                <a:hlinkClick r:id="rId2"/>
              </a:rPr>
              <a:t>://www.youtube.com/watch?v=xA0EST41Xl0</a:t>
            </a:r>
            <a:r>
              <a:rPr lang="en-US" sz="1800" u="sng" dirty="0"/>
              <a:t> </a:t>
            </a:r>
            <a:r>
              <a:rPr lang="en-US" altLang="zh-CN" sz="1800" dirty="0"/>
              <a:t>《</a:t>
            </a:r>
            <a:r>
              <a:rPr lang="zh-CN" altLang="en-US" sz="1800" dirty="0"/>
              <a:t>我們這一班</a:t>
            </a:r>
            <a:r>
              <a:rPr lang="en-US" altLang="zh-CN" sz="1800" dirty="0"/>
              <a:t>》</a:t>
            </a:r>
            <a:endParaRPr lang="en-US" sz="1800" dirty="0"/>
          </a:p>
          <a:p>
            <a:r>
              <a:rPr lang="en-US" sz="1800" u="sng" dirty="0" smtClean="0">
                <a:hlinkClick r:id="rId3"/>
              </a:rPr>
              <a:t>https</a:t>
            </a:r>
            <a:r>
              <a:rPr lang="en-US" sz="1800" u="sng" dirty="0">
                <a:hlinkClick r:id="rId3"/>
              </a:rPr>
              <a:t>://www.youtube.com/watch?v=_-mx27fNCLM</a:t>
            </a:r>
            <a:r>
              <a:rPr lang="en-US" altLang="zh-CN" sz="1800" u="sng" dirty="0"/>
              <a:t> </a:t>
            </a:r>
            <a:r>
              <a:rPr lang="en-US" altLang="zh-CN" sz="1800" dirty="0"/>
              <a:t>《</a:t>
            </a:r>
            <a:r>
              <a:rPr lang="zh-CN" altLang="en-US" sz="1800" dirty="0"/>
              <a:t>想当年</a:t>
            </a:r>
            <a:r>
              <a:rPr lang="en-US" altLang="zh-CN" sz="1800" dirty="0"/>
              <a:t>》</a:t>
            </a:r>
          </a:p>
          <a:p>
            <a:r>
              <a:rPr lang="en-SG" sz="1800" u="sng" dirty="0">
                <a:hlinkClick r:id="rId4"/>
              </a:rPr>
              <a:t>https://www.youtube.com/watch?v=k4ajzYt-xuE&amp;list=PLTAbZaF8zPyX6jnxhFzML89UMroA1ZBxr&amp;index=5</a:t>
            </a:r>
            <a:r>
              <a:rPr lang="en-US" altLang="zh-CN" sz="1800" u="sng" dirty="0"/>
              <a:t> </a:t>
            </a:r>
            <a:r>
              <a:rPr lang="en-US" altLang="zh-CN" sz="1800" dirty="0"/>
              <a:t>《</a:t>
            </a:r>
            <a:r>
              <a:rPr lang="zh-CN" altLang="en-US" sz="1800" dirty="0"/>
              <a:t>一步一步來</a:t>
            </a:r>
            <a:r>
              <a:rPr lang="en-US" altLang="zh-CN" sz="1800" dirty="0" smtClean="0"/>
              <a:t>》</a:t>
            </a:r>
          </a:p>
          <a:p>
            <a:r>
              <a:rPr lang="en-US" sz="1800" dirty="0">
                <a:hlinkClick r:id="rId5"/>
              </a:rPr>
              <a:t>https://</a:t>
            </a:r>
            <a:r>
              <a:rPr lang="en-US" sz="1800" dirty="0" smtClean="0">
                <a:hlinkClick r:id="rId5"/>
              </a:rPr>
              <a:t>www.youtube.com/watch?v=URuTrLs7Vtk</a:t>
            </a:r>
            <a:r>
              <a:rPr lang="en-US" sz="1800" dirty="0" smtClean="0"/>
              <a:t> </a:t>
            </a:r>
            <a:r>
              <a:rPr lang="en-US" altLang="zh-CN" sz="1800" dirty="0"/>
              <a:t>《</a:t>
            </a:r>
            <a:r>
              <a:rPr lang="zh-CN" altLang="en-US" sz="1800" dirty="0"/>
              <a:t>細水長流</a:t>
            </a:r>
            <a:r>
              <a:rPr lang="en-US" altLang="zh-CN" sz="1800" dirty="0" smtClean="0"/>
              <a:t>》</a:t>
            </a:r>
            <a:endParaRPr lang="en-US" sz="1800" dirty="0"/>
          </a:p>
          <a:p>
            <a:endParaRPr lang="en-US" altLang="zh-CN" sz="1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SWS Briefing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15" y="2896245"/>
            <a:ext cx="5687170" cy="379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4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North of Singapore….Malaysia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SWS Briefing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667372"/>
            <a:ext cx="3257654" cy="408456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58470" y="1340768"/>
            <a:ext cx="8795320" cy="4756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800" u="sng" dirty="0" smtClean="0">
                <a:hlinkClick r:id="rId3"/>
              </a:rPr>
              <a:t>https://www.youtube.com/watch?v=p4srZf2o_j0</a:t>
            </a:r>
            <a:r>
              <a:rPr lang="en-SG" sz="1800" u="sng" dirty="0" smtClean="0"/>
              <a:t> </a:t>
            </a:r>
            <a:r>
              <a:rPr lang="en-SG" sz="1600" dirty="0" smtClean="0">
                <a:solidFill>
                  <a:schemeClr val="accent6">
                    <a:lumMod val="50000"/>
                  </a:schemeClr>
                </a:solidFill>
              </a:rPr>
              <a:t>(Malaysia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b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zh-CN" sz="1800" dirty="0"/>
              <a:t>《</a:t>
            </a:r>
            <a:r>
              <a:rPr lang="zh-TW" altLang="en-US" sz="1800" dirty="0"/>
              <a:t>聽見癡情的他說愛你</a:t>
            </a:r>
            <a:r>
              <a:rPr lang="en-US" altLang="zh-CN" sz="1800" dirty="0"/>
              <a:t>》</a:t>
            </a:r>
            <a:endParaRPr lang="en-US" sz="1800" dirty="0"/>
          </a:p>
          <a:p>
            <a:r>
              <a:rPr lang="en-SG" sz="1800" u="sng" dirty="0" smtClean="0">
                <a:hlinkClick r:id="rId4"/>
              </a:rPr>
              <a:t>https://www.youtube.com/watch?v=PKqqN7cS-uc&amp;list=RDp4srZf2o_j0&amp;index=2</a:t>
            </a:r>
            <a:r>
              <a:rPr lang="en-SG" sz="1800" u="sng" dirty="0" smtClean="0"/>
              <a:t> </a:t>
            </a:r>
            <a:r>
              <a:rPr lang="en-SG" sz="1600" dirty="0" smtClean="0">
                <a:solidFill>
                  <a:schemeClr val="accent6">
                    <a:lumMod val="50000"/>
                  </a:schemeClr>
                </a:solidFill>
              </a:rPr>
              <a:t>(Malaysia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) </a:t>
            </a:r>
            <a:r>
              <a:rPr lang="en-US" altLang="zh-CN" sz="1800" dirty="0" smtClean="0"/>
              <a:t>《</a:t>
            </a:r>
            <a:r>
              <a:rPr lang="zh-CN" altLang="en-US" sz="1800" dirty="0" smtClean="0"/>
              <a:t>小幸运</a:t>
            </a:r>
            <a:r>
              <a:rPr lang="en-US" altLang="zh-CN" sz="1800" dirty="0" smtClean="0"/>
              <a:t>》</a:t>
            </a:r>
            <a:endParaRPr lang="en-US" sz="1800" dirty="0" smtClean="0"/>
          </a:p>
          <a:p>
            <a:r>
              <a:rPr lang="en-SG" sz="1800" u="sng" dirty="0" smtClean="0"/>
              <a:t>https://www.youtube.com/watch?v=j5LMcjHCLwA&amp;list=PLbkZtFBw7j4SPH4Moo6kbp_VwQykxsnut&amp;index=4 </a:t>
            </a:r>
            <a:r>
              <a:rPr lang="en-SG" sz="1600" dirty="0" smtClean="0">
                <a:solidFill>
                  <a:schemeClr val="accent6">
                    <a:lumMod val="50000"/>
                  </a:schemeClr>
                </a:solidFill>
              </a:rPr>
              <a:t>(Malaysia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) </a:t>
            </a:r>
            <a:r>
              <a:rPr lang="en-US" altLang="zh-CN" sz="1800" dirty="0" smtClean="0"/>
              <a:t>《</a:t>
            </a:r>
            <a:r>
              <a:rPr lang="zh-CN" altLang="en-US" sz="1800" dirty="0" smtClean="0"/>
              <a:t>我只在乎你</a:t>
            </a:r>
            <a:r>
              <a:rPr lang="en-US" altLang="zh-CN" sz="1800" dirty="0" smtClean="0"/>
              <a:t>》</a:t>
            </a:r>
            <a:endParaRPr lang="en-US" sz="1800" dirty="0" smtClean="0"/>
          </a:p>
          <a:p>
            <a:r>
              <a:rPr lang="en-US" sz="1800" u="sng" dirty="0" smtClean="0">
                <a:hlinkClick r:id="rId5"/>
              </a:rPr>
              <a:t>https://www.youtube.com/watch?v=YONFb6kffXI</a:t>
            </a:r>
            <a:r>
              <a:rPr lang="en-US" sz="1800" u="sng" dirty="0" smtClean="0"/>
              <a:t> </a:t>
            </a:r>
            <a:r>
              <a:rPr lang="en-SG" sz="1600" dirty="0" smtClean="0">
                <a:solidFill>
                  <a:schemeClr val="accent6">
                    <a:lumMod val="50000"/>
                  </a:schemeClr>
                </a:solidFill>
              </a:rPr>
              <a:t>(Malaysia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) </a:t>
            </a:r>
            <a:r>
              <a:rPr lang="en-US" altLang="zh-CN" sz="1800" dirty="0" smtClean="0"/>
              <a:t>《</a:t>
            </a:r>
            <a:r>
              <a:rPr lang="zh-CN" altLang="en-US" sz="1800" dirty="0" smtClean="0"/>
              <a:t>我是一只小小鸟</a:t>
            </a:r>
            <a:r>
              <a:rPr lang="en-US" altLang="zh-CN" sz="1800" dirty="0" smtClean="0"/>
              <a:t>》</a:t>
            </a:r>
          </a:p>
          <a:p>
            <a:r>
              <a:rPr lang="en-US" sz="1800" dirty="0">
                <a:hlinkClick r:id="rId6"/>
              </a:rPr>
              <a:t>https://</a:t>
            </a:r>
            <a:r>
              <a:rPr lang="en-US" sz="1800" dirty="0" smtClean="0">
                <a:hlinkClick r:id="rId6"/>
              </a:rPr>
              <a:t>www.youtube.com/watch?v=79uuj5hXsOg </a:t>
            </a:r>
            <a:br>
              <a:rPr lang="en-US" sz="1800" dirty="0" smtClean="0">
                <a:hlinkClick r:id="rId6"/>
              </a:rPr>
            </a:br>
            <a:r>
              <a:rPr lang="en-SG" sz="1800" dirty="0">
                <a:solidFill>
                  <a:schemeClr val="accent6">
                    <a:lumMod val="50000"/>
                  </a:schemeClr>
                </a:solidFill>
              </a:rPr>
              <a:t>(Malaysia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) </a:t>
            </a:r>
            <a:r>
              <a:rPr lang="en-US" altLang="zh-CN" sz="1800" dirty="0"/>
              <a:t>《</a:t>
            </a:r>
            <a:r>
              <a:rPr lang="zh-TW" altLang="en-US" sz="1800" dirty="0"/>
              <a:t> 馬來西亞查某 </a:t>
            </a:r>
            <a:r>
              <a:rPr lang="en-US" altLang="zh-CN" sz="1800" dirty="0"/>
              <a:t>》</a:t>
            </a:r>
          </a:p>
          <a:p>
            <a:r>
              <a:rPr lang="en-US" sz="1800" dirty="0">
                <a:hlinkClick r:id="rId6"/>
              </a:rPr>
              <a:t>https://</a:t>
            </a:r>
            <a:r>
              <a:rPr lang="en-US" sz="1800" dirty="0" smtClean="0">
                <a:hlinkClick r:id="rId6"/>
              </a:rPr>
              <a:t>www.youtube.com/watch?v=n1Zimt8c0Ds </a:t>
            </a:r>
            <a:br>
              <a:rPr lang="en-US" sz="1800" dirty="0" smtClean="0">
                <a:hlinkClick r:id="rId6"/>
              </a:rPr>
            </a:br>
            <a:r>
              <a:rPr lang="en-SG" sz="1800" dirty="0">
                <a:solidFill>
                  <a:schemeClr val="accent6">
                    <a:lumMod val="50000"/>
                  </a:schemeClr>
                </a:solidFill>
              </a:rPr>
              <a:t>(Malaysia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) </a:t>
            </a:r>
            <a:r>
              <a:rPr lang="en-US" altLang="zh-CN" sz="1800" dirty="0"/>
              <a:t>《</a:t>
            </a:r>
            <a:r>
              <a:rPr lang="zh-TW" altLang="en-US" sz="1800" dirty="0"/>
              <a:t> </a:t>
            </a:r>
            <a:r>
              <a:rPr lang="zh-CN" altLang="en-US" sz="1800" dirty="0"/>
              <a:t>馬來西亞本地水果篇 </a:t>
            </a:r>
            <a:r>
              <a:rPr lang="en-SG" sz="1800" dirty="0"/>
              <a:t>Little Apple</a:t>
            </a:r>
            <a:r>
              <a:rPr lang="zh-TW" altLang="en-US" sz="1800" dirty="0"/>
              <a:t> </a:t>
            </a:r>
            <a:r>
              <a:rPr lang="en-US" altLang="zh-CN" sz="1800" dirty="0"/>
              <a:t>》</a:t>
            </a:r>
          </a:p>
          <a:p>
            <a:endParaRPr lang="en-US" sz="1800" dirty="0" smtClean="0">
              <a:hlinkClick r:id="rId6"/>
            </a:endParaRPr>
          </a:p>
          <a:p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209417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China / Korea /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340" y="1340768"/>
            <a:ext cx="8795320" cy="4756150"/>
          </a:xfrm>
        </p:spPr>
        <p:txBody>
          <a:bodyPr>
            <a:normAutofit/>
          </a:bodyPr>
          <a:lstStyle/>
          <a:p>
            <a:r>
              <a:rPr lang="en-SG" sz="1800" u="sng" dirty="0" smtClean="0"/>
              <a:t>https</a:t>
            </a:r>
            <a:r>
              <a:rPr lang="en-SG" sz="1800" u="sng" dirty="0"/>
              <a:t>://www.youtube.com/watch?v=B8igPU-MYQs&amp;list=RD_-mx27fNCLM&amp;index=12 </a:t>
            </a:r>
            <a:r>
              <a:rPr lang="en-SG" sz="1600" dirty="0">
                <a:solidFill>
                  <a:schemeClr val="accent6">
                    <a:lumMod val="50000"/>
                  </a:schemeClr>
                </a:solidFill>
              </a:rPr>
              <a:t>(Chinese/Korean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800" dirty="0"/>
              <a:t>《</a:t>
            </a:r>
            <a:r>
              <a:rPr lang="zh-CN" altLang="en-US" sz="1800" dirty="0"/>
              <a:t>好想你</a:t>
            </a:r>
            <a:r>
              <a:rPr lang="en-US" altLang="zh-CN" sz="1800" dirty="0"/>
              <a:t>》</a:t>
            </a:r>
          </a:p>
          <a:p>
            <a:r>
              <a:rPr lang="en-US" sz="1800" u="sng" dirty="0" smtClean="0">
                <a:hlinkClick r:id="rId2"/>
              </a:rPr>
              <a:t>https</a:t>
            </a:r>
            <a:r>
              <a:rPr lang="en-US" sz="1800" u="sng" dirty="0">
                <a:hlinkClick r:id="rId2"/>
              </a:rPr>
              <a:t>://www.youtube.com/watch?v=ctjgp4w1bA4</a:t>
            </a:r>
            <a:r>
              <a:rPr lang="en-US" sz="1800" u="sng" dirty="0"/>
              <a:t> </a:t>
            </a:r>
            <a:r>
              <a:rPr lang="en-SG" sz="1600" dirty="0">
                <a:solidFill>
                  <a:schemeClr val="accent6">
                    <a:lumMod val="50000"/>
                  </a:schemeClr>
                </a:solidFill>
              </a:rPr>
              <a:t>(Chinese/Korean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) </a:t>
            </a:r>
            <a:r>
              <a:rPr lang="en-US" altLang="zh-CN" sz="1800" dirty="0"/>
              <a:t>《</a:t>
            </a:r>
            <a:r>
              <a:rPr lang="zh-CN" altLang="en-US" sz="1800" dirty="0" smtClean="0"/>
              <a:t>我</a:t>
            </a:r>
            <a:r>
              <a:rPr lang="zh-CN" altLang="en-US" sz="1800" dirty="0"/>
              <a:t>们不一样 </a:t>
            </a:r>
            <a:r>
              <a:rPr lang="en-US" altLang="zh-CN" sz="1800" dirty="0"/>
              <a:t>》</a:t>
            </a:r>
          </a:p>
          <a:p>
            <a:r>
              <a:rPr lang="en-SG" sz="1800" u="sng" dirty="0">
                <a:hlinkClick r:id="rId3"/>
              </a:rPr>
              <a:t>https://www.youtube.com/watch?v=-gb3n1LcxKM&amp;list=RDctjgp4w1bA4&amp;index=3</a:t>
            </a:r>
            <a:r>
              <a:rPr lang="en-SG" sz="1800" u="sng" dirty="0"/>
              <a:t>   </a:t>
            </a:r>
            <a:r>
              <a:rPr lang="en-SG" sz="1600" dirty="0">
                <a:solidFill>
                  <a:schemeClr val="accent6">
                    <a:lumMod val="50000"/>
                  </a:schemeClr>
                </a:solidFill>
              </a:rPr>
              <a:t>(Chinese/Korean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) </a:t>
            </a:r>
            <a:r>
              <a:rPr lang="en-US" altLang="zh-CN" sz="1800" dirty="0"/>
              <a:t>《</a:t>
            </a:r>
            <a:r>
              <a:rPr lang="zh-CN" altLang="en-US" sz="1800" dirty="0"/>
              <a:t>不得不爱</a:t>
            </a:r>
            <a:r>
              <a:rPr lang="en-US" altLang="zh-CN" sz="1800" dirty="0"/>
              <a:t>》</a:t>
            </a:r>
          </a:p>
          <a:p>
            <a:pPr marL="0" indent="0">
              <a:buNone/>
            </a:pPr>
            <a:endParaRPr lang="en-US" altLang="zh-CN" sz="1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SWS Briefing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39318"/>
            <a:ext cx="3852197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4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3" y="15769"/>
            <a:ext cx="4693575" cy="6625228"/>
          </a:xfrm>
        </p:spPr>
      </p:pic>
      <p:pic>
        <p:nvPicPr>
          <p:cNvPr id="4100" name="Picture 4" descr="http://comic.people.com.cn/mediafile/201111/10/F20111110082426186113899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1020"/>
            <a:ext cx="4210005" cy="331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28" y="3447917"/>
            <a:ext cx="4203109" cy="321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weili\AppData\Local\Microsoft\Windows\INetCache\Content.Word\COM1-Level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196752"/>
            <a:ext cx="5976664" cy="35169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3040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</a:t>
            </a:r>
            <a:r>
              <a:rPr lang="zh-CN" alt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新</a:t>
            </a:r>
            <a:r>
              <a: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加坡的朋</a:t>
            </a:r>
            <a:r>
              <a:rPr lang="zh-CN" alt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友 </a:t>
            </a:r>
            <a:r>
              <a:rPr lang="en-SG" altLang="zh-CN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(Singapore’s Friends)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22881"/>
            <a:ext cx="9443392" cy="6181604"/>
          </a:xfrm>
        </p:spPr>
        <p:txBody>
          <a:bodyPr>
            <a:no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</a:rPr>
              <a:t>陈老大</a:t>
            </a:r>
            <a:r>
              <a:rPr lang="en-US" sz="1400" b="1" dirty="0" smtClean="0">
                <a:solidFill>
                  <a:srgbClr val="FF0000"/>
                </a:solidFill>
              </a:rPr>
              <a:t>  (Chen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수석</a:t>
            </a:r>
            <a:r>
              <a:rPr lang="en-SG" altLang="ko-KR" sz="1400" b="1" dirty="0" smtClean="0">
                <a:solidFill>
                  <a:srgbClr val="FF0000"/>
                </a:solidFill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NUS/SOC Staff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sz="1400" dirty="0" smtClean="0">
                <a:solidFill>
                  <a:srgbClr val="FF0000"/>
                </a:solidFill>
              </a:rPr>
              <a:t>Liv Dai </a:t>
            </a:r>
          </a:p>
          <a:p>
            <a:pPr lvl="1"/>
            <a:r>
              <a:rPr lang="en-US" sz="1400" dirty="0" smtClean="0">
                <a:solidFill>
                  <a:srgbClr val="FF0000"/>
                </a:solidFill>
              </a:rPr>
              <a:t>Evan Tan (8200 5539)</a:t>
            </a:r>
            <a:endParaRPr lang="en-US" sz="1400" dirty="0">
              <a:solidFill>
                <a:srgbClr val="FF0000"/>
              </a:solidFill>
            </a:endParaRPr>
          </a:p>
          <a:p>
            <a:pPr lvl="1"/>
            <a:r>
              <a:rPr lang="en-US" sz="1400" dirty="0" smtClean="0">
                <a:solidFill>
                  <a:srgbClr val="FF0000"/>
                </a:solidFill>
              </a:rPr>
              <a:t>Tan Zi Qing (8155 8226) </a:t>
            </a:r>
          </a:p>
          <a:p>
            <a:pPr marL="457200" lvl="1" indent="0">
              <a:buNone/>
            </a:pPr>
            <a:endParaRPr lang="en-US" sz="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400" b="1" dirty="0" err="1" smtClean="0">
                <a:solidFill>
                  <a:schemeClr val="accent2">
                    <a:lumMod val="75000"/>
                  </a:schemeClr>
                </a:solidFill>
              </a:rPr>
              <a:t>学生助理</a:t>
            </a:r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</a:rPr>
              <a:t>90后</a:t>
            </a:r>
            <a:endParaRPr lang="en-US" sz="1400" b="1" dirty="0" smtClean="0"/>
          </a:p>
          <a:p>
            <a:pPr lvl="1"/>
            <a:r>
              <a:rPr lang="en-US" sz="1400" dirty="0" smtClean="0">
                <a:solidFill>
                  <a:srgbClr val="FF0000"/>
                </a:solidFill>
              </a:rPr>
              <a:t>Lee Wei Gen (8308 9230)</a:t>
            </a:r>
          </a:p>
          <a:p>
            <a:pPr lvl="1"/>
            <a:r>
              <a:rPr lang="en-US" sz="1400" dirty="0" err="1" smtClean="0">
                <a:solidFill>
                  <a:srgbClr val="FF0000"/>
                </a:solidFill>
              </a:rPr>
              <a:t>Jil</a:t>
            </a:r>
            <a:r>
              <a:rPr lang="en-US" sz="1400" dirty="0" smtClean="0">
                <a:solidFill>
                  <a:srgbClr val="FF0000"/>
                </a:solidFill>
              </a:rPr>
              <a:t> Ong (9776 0182)</a:t>
            </a:r>
          </a:p>
          <a:p>
            <a:pPr lvl="1"/>
            <a:r>
              <a:rPr lang="en-US" sz="1400" dirty="0" smtClean="0">
                <a:solidFill>
                  <a:srgbClr val="FF0000"/>
                </a:solidFill>
              </a:rPr>
              <a:t>Foo Yong Cheng (9753 2842)</a:t>
            </a:r>
          </a:p>
          <a:p>
            <a:pPr lvl="1"/>
            <a:r>
              <a:rPr lang="en-US" sz="1400" dirty="0" smtClean="0">
                <a:solidFill>
                  <a:srgbClr val="FF0000"/>
                </a:solidFill>
              </a:rPr>
              <a:t>Erica Jane Tem (8484 4371)</a:t>
            </a:r>
          </a:p>
          <a:p>
            <a:pPr lvl="1"/>
            <a:r>
              <a:rPr lang="en-US" sz="1400" dirty="0" smtClean="0">
                <a:solidFill>
                  <a:srgbClr val="FF0000"/>
                </a:solidFill>
              </a:rPr>
              <a:t>Crystal Lee (9641 1996)</a:t>
            </a:r>
          </a:p>
          <a:p>
            <a:pPr lvl="1"/>
            <a:r>
              <a:rPr lang="en-US" sz="1400" dirty="0" smtClean="0">
                <a:solidFill>
                  <a:srgbClr val="FF0000"/>
                </a:solidFill>
              </a:rPr>
              <a:t>Ang Jamais (9726 3231)</a:t>
            </a:r>
          </a:p>
          <a:p>
            <a:pPr lvl="1"/>
            <a:r>
              <a:rPr lang="en-US" sz="1400" dirty="0" smtClean="0">
                <a:solidFill>
                  <a:srgbClr val="FF0000"/>
                </a:solidFill>
              </a:rPr>
              <a:t>Andy Lam (9128 3208)</a:t>
            </a:r>
          </a:p>
          <a:p>
            <a:pPr lvl="1"/>
            <a:r>
              <a:rPr lang="en-US" sz="1400" dirty="0" smtClean="0">
                <a:solidFill>
                  <a:srgbClr val="FF0000"/>
                </a:solidFill>
              </a:rPr>
              <a:t>Jordan Seow (8218 1128)</a:t>
            </a:r>
          </a:p>
          <a:p>
            <a:pPr lvl="1"/>
            <a:r>
              <a:rPr lang="en-US" sz="1400" dirty="0" smtClean="0">
                <a:solidFill>
                  <a:srgbClr val="FF0000"/>
                </a:solidFill>
              </a:rPr>
              <a:t>Joshua Seet (9827 9212)</a:t>
            </a:r>
          </a:p>
          <a:p>
            <a:pPr lvl="1"/>
            <a:r>
              <a:rPr lang="en-US" sz="1400" dirty="0" err="1" smtClean="0">
                <a:solidFill>
                  <a:srgbClr val="FF0000"/>
                </a:solidFill>
              </a:rPr>
              <a:t>Lawnce</a:t>
            </a:r>
            <a:r>
              <a:rPr lang="en-US" sz="1400" dirty="0" smtClean="0">
                <a:solidFill>
                  <a:srgbClr val="FF0000"/>
                </a:solidFill>
              </a:rPr>
              <a:t> Goh (9691 6575)</a:t>
            </a:r>
          </a:p>
          <a:p>
            <a:pPr lvl="1"/>
            <a:r>
              <a:rPr lang="en-US" sz="1400" dirty="0" smtClean="0">
                <a:solidFill>
                  <a:srgbClr val="FF0000"/>
                </a:solidFill>
              </a:rPr>
              <a:t>Lim Jun Hup (9236 2576)</a:t>
            </a:r>
          </a:p>
          <a:p>
            <a:pPr lvl="1"/>
            <a:r>
              <a:rPr lang="en-US" sz="1400" dirty="0" smtClean="0">
                <a:solidFill>
                  <a:srgbClr val="FF0000"/>
                </a:solidFill>
              </a:rPr>
              <a:t>Toh Jia Xuan (9220 3857)</a:t>
            </a:r>
          </a:p>
          <a:p>
            <a:pPr lvl="1"/>
            <a:r>
              <a:rPr lang="en-US" sz="1400" dirty="0" err="1" smtClean="0">
                <a:solidFill>
                  <a:srgbClr val="FF0000"/>
                </a:solidFill>
              </a:rPr>
              <a:t>Xue</a:t>
            </a:r>
            <a:r>
              <a:rPr lang="en-US" sz="1400" dirty="0" smtClean="0">
                <a:solidFill>
                  <a:srgbClr val="FF0000"/>
                </a:solidFill>
              </a:rPr>
              <a:t> Hui (9336 0707)</a:t>
            </a:r>
            <a:endParaRPr lang="en-US" sz="1400" dirty="0"/>
          </a:p>
          <a:p>
            <a:pPr marL="457200" lvl="1" indent="0">
              <a:buNone/>
            </a:pPr>
            <a:endParaRPr lang="en-US" sz="1400" b="1" dirty="0"/>
          </a:p>
          <a:p>
            <a:pPr lvl="1"/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99168" y="4636881"/>
            <a:ext cx="30346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B050"/>
                </a:solidFill>
              </a:rPr>
              <a:t>IT服务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 smtClean="0">
                <a:solidFill>
                  <a:srgbClr val="00B050"/>
                </a:solidFill>
              </a:rPr>
              <a:t>(IT Services)</a:t>
            </a:r>
          </a:p>
          <a:p>
            <a:r>
              <a:rPr lang="en-US" sz="2400" dirty="0" smtClean="0">
                <a:solidFill>
                  <a:srgbClr val="00B050"/>
                </a:solidFill>
              </a:rPr>
              <a:t>COM1-02-16</a:t>
            </a:r>
            <a:r>
              <a:rPr lang="en-US" sz="2400" dirty="0">
                <a:solidFill>
                  <a:srgbClr val="00B050"/>
                </a:solidFill>
              </a:rPr>
              <a:t>: </a:t>
            </a:r>
            <a:r>
              <a:rPr lang="en-US" sz="2400" dirty="0" smtClean="0">
                <a:solidFill>
                  <a:srgbClr val="00B050"/>
                </a:solidFill>
              </a:rPr>
              <a:t>TR11</a:t>
            </a:r>
          </a:p>
          <a:p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</a:rPr>
              <a:t>Huang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Jun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</a:rPr>
              <a:t>Xiang</a:t>
            </a:r>
          </a:p>
          <a:p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</a:rPr>
              <a:t>Yan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Zhang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</a:rPr>
              <a:t>Lu</a:t>
            </a:r>
          </a:p>
          <a:p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</a:rPr>
              <a:t>Han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En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 Dong</a:t>
            </a:r>
          </a:p>
          <a:p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43772" y="4848181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One-Stop Office</a:t>
            </a:r>
          </a:p>
          <a:p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4">
                    <a:lumMod val="75000"/>
                  </a:schemeClr>
                </a:solidFill>
              </a:rPr>
              <a:t>一站式服务</a:t>
            </a:r>
            <a:endParaRPr lang="en-US" sz="2400" b="1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COM2-01-08: TR9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92280" y="3011163"/>
            <a:ext cx="360040" cy="38337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43772" y="4896382"/>
            <a:ext cx="2408348" cy="1152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00192" y="4636881"/>
            <a:ext cx="2684984" cy="1600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COM2: </a:t>
            </a:r>
            <a:r>
              <a:rPr lang="en-US" dirty="0" smtClean="0">
                <a:solidFill>
                  <a:srgbClr val="FF0000"/>
                </a:solidFill>
              </a:rPr>
              <a:t>TR9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SWS Briefing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00389"/>
            <a:ext cx="79057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8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819" y="577379"/>
            <a:ext cx="8229600" cy="1143000"/>
          </a:xfrm>
        </p:spPr>
        <p:txBody>
          <a:bodyPr>
            <a:normAutofit/>
          </a:bodyPr>
          <a:lstStyle/>
          <a:p>
            <a:r>
              <a:rPr lang="en-SG" altLang="zh-CN" b="1" dirty="0" smtClean="0">
                <a:solidFill>
                  <a:srgbClr val="FF0000"/>
                </a:solidFill>
              </a:rPr>
              <a:t>Don’t Kill Each Other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ctr">
              <a:buNone/>
            </a:pPr>
            <a:r>
              <a:rPr lang="zh-CN" altLang="en-US" i="1" dirty="0"/>
              <a:t>煮豆燃豆萁</a:t>
            </a:r>
            <a:r>
              <a:rPr lang="zh-CN" altLang="en-US" dirty="0"/>
              <a:t>， </a:t>
            </a:r>
            <a:endParaRPr lang="en-US" altLang="zh-CN" dirty="0" smtClean="0"/>
          </a:p>
          <a:p>
            <a:pPr marL="0" indent="0" fontAlgn="ctr">
              <a:buNone/>
            </a:pPr>
            <a:r>
              <a:rPr lang="zh-CN" altLang="en-US" i="1" dirty="0" smtClean="0"/>
              <a:t>豆</a:t>
            </a:r>
            <a:r>
              <a:rPr lang="zh-CN" altLang="en-US" i="1" dirty="0"/>
              <a:t>在釜中泣</a:t>
            </a:r>
            <a:r>
              <a:rPr lang="zh-CN" altLang="en-US" dirty="0"/>
              <a:t>。</a:t>
            </a:r>
          </a:p>
          <a:p>
            <a:pPr marL="0" indent="0" fontAlgn="ctr">
              <a:buNone/>
            </a:pPr>
            <a:r>
              <a:rPr lang="zh-CN" altLang="en-US" i="1" dirty="0"/>
              <a:t>本自同根生</a:t>
            </a:r>
            <a:r>
              <a:rPr lang="zh-CN" altLang="en-US" dirty="0"/>
              <a:t>，</a:t>
            </a:r>
          </a:p>
          <a:p>
            <a:pPr marL="0" indent="0">
              <a:buNone/>
            </a:pPr>
            <a:r>
              <a:rPr lang="zh-CN" altLang="en-US" i="1" dirty="0"/>
              <a:t>相煎何太急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AutoShape 2" descr="Image result for 七步诗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 descr="C:\Users\Tants\Desktop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217" y="1700808"/>
            <a:ext cx="6170821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SWS Briefing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8DA5-FFC5-49FE-B4BD-1B347947FFFD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39552" y="-9472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rgbClr val="00B050"/>
                </a:solidFill>
              </a:rPr>
              <a:t>七步诗 </a:t>
            </a:r>
            <a:r>
              <a:rPr lang="en-US" altLang="zh-CN" b="1" dirty="0" smtClean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altLang="zh-CN" b="1" dirty="0" smtClean="0">
                <a:solidFill>
                  <a:srgbClr val="00B050"/>
                </a:solidFill>
              </a:rPr>
              <a:t> </a:t>
            </a:r>
            <a:r>
              <a:rPr lang="zh-CN" altLang="en-US" b="1" dirty="0" smtClean="0">
                <a:solidFill>
                  <a:srgbClr val="00B050"/>
                </a:solidFill>
              </a:rPr>
              <a:t>相依为命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34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8&quot; unique_id=&quot;10002&quot;&gt;&lt;/object&gt;&lt;object type=&quot;2&quot; unique_id=&quot;10003&quot;&gt;&lt;object type=&quot;3&quot; unique_id=&quot;10046&quot;&gt;&lt;property id=&quot;20148&quot; value=&quot;5&quot;/&gt;&lt;property id=&quot;20300&quot; value=&quot;Slide 18 - &amp;quot;1. 健康&amp;quot;&quot;/&gt;&lt;property id=&quot;20307&quot; value=&quot;258&quot;/&gt;&lt;/object&gt;&lt;object type=&quot;3&quot; unique_id=&quot;10167&quot;&gt;&lt;property id=&quot;20148&quot; value=&quot;5&quot;/&gt;&lt;property id=&quot;20300&quot; value=&quot;Slide 11 - &amp;quot;新加坡的朋友&amp;quot;&quot;/&gt;&lt;property id=&quot;20307&quot; value=&quot;269&quot;/&gt;&lt;/object&gt;&lt;object type=&quot;3&quot; unique_id=&quot;39759&quot;&gt;&lt;property id=&quot;20148&quot; value=&quot;5&quot;/&gt;&lt;property id=&quot;20300&quot; value=&quot;Slide 17 - &amp;quot;1. 健康&amp;quot;&quot;/&gt;&lt;property id=&quot;20307&quot; value=&quot;278&quot;/&gt;&lt;/object&gt;&lt;object type=&quot;3&quot; unique_id=&quot;39760&quot;&gt;&lt;property id=&quot;20148&quot; value=&quot;5&quot;/&gt;&lt;property id=&quot;20300&quot; value=&quot;Slide 20 - &amp;quot;1. 健康 - Wifi&amp;quot;&quot;/&gt;&lt;property id=&quot;20307&quot; value=&quot;281&quot;/&gt;&lt;/object&gt;&lt;object type=&quot;3&quot; unique_id=&quot;39762&quot;&gt;&lt;property id=&quot;20148&quot; value=&quot;5&quot;/&gt;&lt;property id=&quot;20300&quot; value=&quot;Slide 23 - &amp;quot;2. 充实&amp;quot;&quot;/&gt;&lt;property id=&quot;20307&quot; value=&quot;280&quot;/&gt;&lt;/object&gt;&lt;object type=&quot;3&quot; unique_id=&quot;40323&quot;&gt;&lt;property id=&quot;20148&quot; value=&quot;5&quot;/&gt;&lt;property id=&quot;20300&quot; value=&quot;Slide 15&quot;/&gt;&lt;property id=&quot;20307&quot; value=&quot;287&quot;/&gt;&lt;/object&gt;&lt;object type=&quot;3&quot; unique_id=&quot;40324&quot;&gt;&lt;property id=&quot;20148&quot; value=&quot;5&quot;/&gt;&lt;property id=&quot;20300&quot; value=&quot;Slide 22&quot;/&gt;&lt;property id=&quot;20307&quot; value=&quot;286&quot;/&gt;&lt;/object&gt;&lt;object type=&quot;3&quot; unique_id=&quot;40327&quot;&gt;&lt;property id=&quot;20148&quot; value=&quot;5&quot;/&gt;&lt;property id=&quot;20300&quot; value=&quot;Slide 37 - &amp;quot;2. 充实&amp;quot;&quot;/&gt;&lt;property id=&quot;20307&quot; value=&quot;283&quot;/&gt;&lt;/object&gt;&lt;object type=&quot;3&quot; unique_id=&quot;40329&quot;&gt;&lt;property id=&quot;20148&quot; value=&quot;5&quot;/&gt;&lt;property id=&quot;20300&quot; value=&quot;Slide 42 - &amp;quot;3. 缘分&amp;quot;&quot;/&gt;&lt;property id=&quot;20307&quot; value=&quot;289&quot;/&gt;&lt;/object&gt;&lt;object type=&quot;3&quot; unique_id=&quot;40331&quot;&gt;&lt;property id=&quot;20148&quot; value=&quot;5&quot;/&gt;&lt;property id=&quot;20300&quot; value=&quot;Slide 39&quot;/&gt;&lt;property id=&quot;20307&quot; value=&quot;288&quot;/&gt;&lt;/object&gt;&lt;object type=&quot;3&quot; unique_id=&quot;40332&quot;&gt;&lt;property id=&quot;20148&quot; value=&quot;5&quot;/&gt;&lt;property id=&quot;20300&quot; value=&quot;Slide 41&quot;/&gt;&lt;property id=&quot;20307&quot; value=&quot;291&quot;/&gt;&lt;/object&gt;&lt;object type=&quot;3&quot; unique_id=&quot;41025&quot;&gt;&lt;property id=&quot;20148&quot; value=&quot;5&quot;/&gt;&lt;property id=&quot;20300&quot; value=&quot;Slide 2&quot;/&gt;&lt;property id=&quot;20307&quot; value=&quot;295&quot;/&gt;&lt;/object&gt;&lt;object type=&quot;3&quot; unique_id=&quot;41026&quot;&gt;&lt;property id=&quot;20148&quot; value=&quot;5&quot;/&gt;&lt;property id=&quot;20300&quot; value=&quot;Slide 3&quot;/&gt;&lt;property id=&quot;20307&quot; value=&quot;296&quot;/&gt;&lt;/object&gt;&lt;object type=&quot;3&quot; unique_id=&quot;41027&quot;&gt;&lt;property id=&quot;20148&quot; value=&quot;5&quot;/&gt;&lt;property id=&quot;20300&quot; value=&quot;Slide 4 - &amp;quot;Singapore&amp;quot;&quot;/&gt;&lt;property id=&quot;20307&quot; value=&quot;297&quot;/&gt;&lt;/object&gt;&lt;object type=&quot;3&quot; unique_id=&quot;41028&quot;&gt;&lt;property id=&quot;20148&quot; value=&quot;5&quot;/&gt;&lt;property id=&quot;20300&quot; value=&quot;Slide 5 - &amp;quot;Singapore&amp;quot;&quot;/&gt;&lt;property id=&quot;20307&quot; value=&quot;298&quot;/&gt;&lt;/object&gt;&lt;object type=&quot;3&quot; unique_id=&quot;41029&quot;&gt;&lt;property id=&quot;20148&quot; value=&quot;5&quot;/&gt;&lt;property id=&quot;20300&quot; value=&quot;Slide 6 - &amp;quot;Singapore&amp;quot;&quot;/&gt;&lt;property id=&quot;20307&quot; value=&quot;299&quot;/&gt;&lt;/object&gt;&lt;object type=&quot;3&quot; unique_id=&quot;41030&quot;&gt;&lt;property id=&quot;20148&quot; value=&quot;5&quot;/&gt;&lt;property id=&quot;20300&quot; value=&quot;Slide 7 - &amp;quot;Singapore&amp;quot;&quot;/&gt;&lt;property id=&quot;20307&quot; value=&quot;300&quot;/&gt;&lt;/object&gt;&lt;object type=&quot;3&quot; unique_id=&quot;41031&quot;&gt;&lt;property id=&quot;20148&quot; value=&quot;5&quot;/&gt;&lt;property id=&quot;20300&quot; value=&quot;Slide 8&quot;/&gt;&lt;property id=&quot;20307&quot; value=&quot;301&quot;/&gt;&lt;/object&gt;&lt;object type=&quot;3&quot; unique_id=&quot;41032&quot;&gt;&lt;property id=&quot;20148&quot; value=&quot;5&quot;/&gt;&lt;property id=&quot;20300&quot; value=&quot;Slide 9&quot;/&gt;&lt;property id=&quot;20307&quot; value=&quot;302&quot;/&gt;&lt;/object&gt;&lt;object type=&quot;3&quot; unique_id=&quot;41033&quot;&gt;&lt;property id=&quot;20148&quot; value=&quot;5&quot;/&gt;&lt;property id=&quot;20300&quot; value=&quot;Slide 12 - &amp;quot;七步诗 / 相依为命&amp;quot;&quot;/&gt;&lt;property id=&quot;20307&quot; value=&quot;303&quot;/&gt;&lt;/object&gt;&lt;object type=&quot;3&quot; unique_id=&quot;41034&quot;&gt;&lt;property id=&quot;20148&quot; value=&quot;5&quot;/&gt;&lt;property id=&quot;20300&quot; value=&quot;Slide 10&quot;/&gt;&lt;property id=&quot;20307&quot; value=&quot;304&quot;/&gt;&lt;/object&gt;&lt;object type=&quot;3&quot; unique_id=&quot;41035&quot;&gt;&lt;property id=&quot;20148&quot; value=&quot;5&quot;/&gt;&lt;property id=&quot;20300&quot; value=&quot;Slide 16 - &amp;quot;1. 健康&amp;quot;&quot;/&gt;&lt;property id=&quot;20307&quot; value=&quot;305&quot;/&gt;&lt;/object&gt;&lt;object type=&quot;3&quot; unique_id=&quot;41036&quot;&gt;&lt;property id=&quot;20148&quot; value=&quot;5&quot;/&gt;&lt;property id=&quot;20300&quot; value=&quot;Slide 38&quot;/&gt;&lt;property id=&quot;20307&quot; value=&quot;307&quot;/&gt;&lt;/object&gt;&lt;object type=&quot;3&quot; unique_id=&quot;41037&quot;&gt;&lt;property id=&quot;20148&quot; value=&quot;5&quot;/&gt;&lt;property id=&quot;20300&quot; value=&quot;Slide 40&quot;/&gt;&lt;property id=&quot;20307&quot; value=&quot;308&quot;/&gt;&lt;/object&gt;&lt;object type=&quot;3&quot; unique_id=&quot;41038&quot;&gt;&lt;property id=&quot;20148&quot; value=&quot;5&quot;/&gt;&lt;property id=&quot;20300&quot; value=&quot;Slide 43 - &amp;quot;3. 缘分&amp;quot;&quot;/&gt;&lt;property id=&quot;20307&quot; value=&quot;309&quot;/&gt;&lt;/object&gt;&lt;object type=&quot;3&quot; unique_id=&quot;41371&quot;&gt;&lt;property id=&quot;20148&quot; value=&quot;5&quot;/&gt;&lt;property id=&quot;20300&quot; value=&quot;Slide 14&quot;/&gt;&lt;property id=&quot;20307&quot; value=&quot;310&quot;/&gt;&lt;/object&gt;&lt;object type=&quot;3&quot; unique_id=&quot;41372&quot;&gt;&lt;property id=&quot;20148&quot; value=&quot;5&quot;/&gt;&lt;property id=&quot;20300&quot; value=&quot;Slide 44 - &amp;quot;Coming up….&amp;quot;&quot;/&gt;&lt;property id=&quot;20307&quot; value=&quot;311&quot;/&gt;&lt;/object&gt;&lt;object type=&quot;3&quot; unique_id=&quot;41373&quot;&gt;&lt;property id=&quot;20148&quot; value=&quot;5&quot;/&gt;&lt;property id=&quot;20300&quot; value=&quot;Slide 46 - &amp;quot;            to you in NUS / Singapore ……treasure every moment here  (souvenir with discount available at NUS Co-op&quot;/&gt;&lt;property id=&quot;20307&quot; value=&quot;312&quot;/&gt;&lt;/object&gt;&lt;object type=&quot;3&quot; unique_id=&quot;41941&quot;&gt;&lt;property id=&quot;20148&quot; value=&quot;5&quot;/&gt;&lt;property id=&quot;20300&quot; value=&quot;Slide 1 - &amp;quot;Agenda&amp;quot;&quot;/&gt;&lt;property id=&quot;20307&quot; value=&quot;315&quot;/&gt;&lt;/object&gt;&lt;object type=&quot;3&quot; unique_id=&quot;42747&quot;&gt;&lt;property id=&quot;20148&quot; value=&quot;5&quot;/&gt;&lt;property id=&quot;20300&quot; value=&quot;Slide 13 - &amp;quot;Emergency Contacts&amp;quot;&quot;/&gt;&lt;property id=&quot;20307&quot; value=&quot;316&quot;/&gt;&lt;/object&gt;&lt;object type=&quot;3&quot; unique_id=&quot;42748&quot;&gt;&lt;property id=&quot;20148&quot; value=&quot;5&quot;/&gt;&lt;property id=&quot;20300&quot; value=&quot;Slide 21 - &amp;quot;1. 健康&amp;quot;&quot;/&gt;&lt;property id=&quot;20307&quot; value=&quot;318&quot;/&gt;&lt;/object&gt;&lt;object type=&quot;3&quot; unique_id=&quot;42749&quot;&gt;&lt;property id=&quot;20148&quot; value=&quot;5&quot;/&gt;&lt;property id=&quot;20300&quot; value=&quot;Slide 19 - &amp;quot;1. 健康 - Sport&amp;quot;&quot;/&gt;&lt;property id=&quot;20307&quot; value=&quot;319&quot;/&gt;&lt;/object&gt;&lt;object type=&quot;3&quot; unique_id=&quot;42750&quot;&gt;&lt;property id=&quot;20148&quot; value=&quot;5&quot;/&gt;&lt;property id=&quot;20300&quot; value=&quot;Slide 24 - &amp;quot;2. 充实 : Cluster 1&amp;quot;&quot;/&gt;&lt;property id=&quot;20307&quot; value=&quot;324&quot;/&gt;&lt;/object&gt;&lt;object type=&quot;3&quot; unique_id=&quot;42751&quot;&gt;&lt;property id=&quot;20148&quot; value=&quot;5&quot;/&gt;&lt;property id=&quot;20300&quot; value=&quot;Slide 25 - &amp;quot;2. 充实 : Cluster 2&amp;quot;&quot;/&gt;&lt;property id=&quot;20307&quot; value=&quot;325&quot;/&gt;&lt;/object&gt;&lt;object type=&quot;3&quot; unique_id=&quot;42752&quot;&gt;&lt;property id=&quot;20148&quot; value=&quot;5&quot;/&gt;&lt;property id=&quot;20300&quot; value=&quot;Slide 26 - &amp;quot;2. 充实 : Cluster 3&amp;quot;&quot;/&gt;&lt;property id=&quot;20307&quot; value=&quot;326&quot;/&gt;&lt;/object&gt;&lt;object type=&quot;3&quot; unique_id=&quot;42753&quot;&gt;&lt;property id=&quot;20148&quot; value=&quot;5&quot;/&gt;&lt;property id=&quot;20300&quot; value=&quot;Slide 27 - &amp;quot;2. 充实 : Schedule&amp;quot;&quot;/&gt;&lt;property id=&quot;20307&quot; value=&quot;322&quot;/&gt;&lt;/object&gt;&lt;object type=&quot;3&quot; unique_id=&quot;42754&quot;&gt;&lt;property id=&quot;20148&quot; value=&quot;5&quot;/&gt;&lt;property id=&quot;20300&quot; value=&quot;Slide 28 - &amp;quot;2. 充实 : IVLE&amp;quot;&quot;/&gt;&lt;property id=&quot;20307&quot; value=&quot;327&quot;/&gt;&lt;/object&gt;&lt;object type=&quot;3&quot; unique_id=&quot;42755&quot;&gt;&lt;property id=&quot;20148&quot; value=&quot;5&quot;/&gt;&lt;property id=&quot;20300&quot; value=&quot;Slide 29 - &amp;quot;2. 充实 : IVLE&amp;quot;&quot;/&gt;&lt;property id=&quot;20307&quot; value=&quot;328&quot;/&gt;&lt;/object&gt;&lt;object type=&quot;3&quot; unique_id=&quot;42756&quot;&gt;&lt;property id=&quot;20148&quot; value=&quot;5&quot;/&gt;&lt;property id=&quot;20300&quot; value=&quot;Slide 30 - &amp;quot;2. 充实 : IVLE&amp;quot;&quot;/&gt;&lt;property id=&quot;20307&quot; value=&quot;329&quot;/&gt;&lt;/object&gt;&lt;object type=&quot;3&quot; unique_id=&quot;42757&quot;&gt;&lt;property id=&quot;20148&quot; value=&quot;5&quot;/&gt;&lt;property id=&quot;20300&quot; value=&quot;Slide 31 - &amp;quot;2. 充实 : IVLE/Topic Selection&amp;quot;&quot;/&gt;&lt;property id=&quot;20307&quot; value=&quot;330&quot;/&gt;&lt;/object&gt;&lt;object type=&quot;3&quot; unique_id=&quot;42758&quot;&gt;&lt;property id=&quot;20148&quot; value=&quot;5&quot;/&gt;&lt;property id=&quot;20300&quot; value=&quot;Slide 32 - &amp;quot;2. 充实 : Topic Selection&amp;quot;&quot;/&gt;&lt;property id=&quot;20307&quot; value=&quot;333&quot;/&gt;&lt;/object&gt;&lt;object type=&quot;3&quot; unique_id=&quot;42761&quot;&gt;&lt;property id=&quot;20148&quot; value=&quot;5&quot;/&gt;&lt;property id=&quot;20300&quot; value=&quot;Slide 45&quot;/&gt;&lt;property id=&quot;20307&quot; value=&quot;320&quot;/&gt;&lt;/object&gt;&lt;object type=&quot;3&quot; unique_id=&quot;43112&quot;&gt;&lt;property id=&quot;20148&quot; value=&quot;5&quot;/&gt;&lt;property id=&quot;20300&quot; value=&quot;Slide 33 - &amp;quot;2. 充实 : Project Work&amp;quot;&quot;/&gt;&lt;property id=&quot;20307&quot; value=&quot;335&quot;/&gt;&lt;/object&gt;&lt;object type=&quot;3&quot; unique_id=&quot;43113&quot;&gt;&lt;property id=&quot;20148&quot; value=&quot;5&quot;/&gt;&lt;property id=&quot;20300&quot; value=&quot;Slide 34 - &amp;quot;2. 充实 : Poster Printing&amp;quot;&quot;/&gt;&lt;property id=&quot;20307&quot; value=&quot;336&quot;/&gt;&lt;/object&gt;&lt;object type=&quot;3&quot; unique_id=&quot;43114&quot;&gt;&lt;property id=&quot;20148&quot; value=&quot;5&quot;/&gt;&lt;property id=&quot;20300&quot; value=&quot;Slide 35 - &amp;quot;2. 充实 : Showcase (1 Aug)&amp;quot;&quot;/&gt;&lt;property id=&quot;20307&quot; value=&quot;337&quot;/&gt;&lt;/object&gt;&lt;object type=&quot;3&quot; unique_id=&quot;43115&quot;&gt;&lt;property id=&quot;20148&quot; value=&quot;5&quot;/&gt;&lt;property id=&quot;20300&quot; value=&quot;Slide 36 - &amp;quot;2. 充实 : Feedback (by 9 Aug)&amp;quot;&quot;/&gt;&lt;property id=&quot;20307&quot; value=&quot;338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16510</TotalTime>
  <Words>2008</Words>
  <Application>Microsoft Office PowerPoint</Application>
  <PresentationFormat>On-screen Show (4:3)</PresentationFormat>
  <Paragraphs>463</Paragraphs>
  <Slides>57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맑은 고딕</vt:lpstr>
      <vt:lpstr>新細明體</vt:lpstr>
      <vt:lpstr>宋体</vt:lpstr>
      <vt:lpstr>Arial</vt:lpstr>
      <vt:lpstr>Calibri</vt:lpstr>
      <vt:lpstr>Wingdings</vt:lpstr>
      <vt:lpstr>Office Theme</vt:lpstr>
      <vt:lpstr>Agenda (5 July 2019)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新加坡的朋友 (Singapore’s Friends)</vt:lpstr>
      <vt:lpstr>COM2: TR9</vt:lpstr>
      <vt:lpstr>Don’t Kill Each Other</vt:lpstr>
      <vt:lpstr>Emergency Contacts</vt:lpstr>
      <vt:lpstr>PowerPoint Presentation</vt:lpstr>
      <vt:lpstr>PowerPoint Presentation</vt:lpstr>
      <vt:lpstr>1. Health 健康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Study 充实</vt:lpstr>
      <vt:lpstr>2. Study: Schedule – Comp Biology</vt:lpstr>
      <vt:lpstr>2. Study: Schedule – Comp Biology</vt:lpstr>
      <vt:lpstr>2. Study 充实 : Cluster 1</vt:lpstr>
      <vt:lpstr>2. Study 充实 : Cluster 2</vt:lpstr>
      <vt:lpstr>2. Study 充实 : Cluster 3</vt:lpstr>
      <vt:lpstr>2. Study: Schedule</vt:lpstr>
      <vt:lpstr>2. Study: Luminus</vt:lpstr>
      <vt:lpstr>2. Study: Luminus</vt:lpstr>
      <vt:lpstr>2. Study: Topic Selection</vt:lpstr>
      <vt:lpstr>2. Study: Topic Selection</vt:lpstr>
      <vt:lpstr>2. Study: Project Work</vt:lpstr>
      <vt:lpstr>2. Study: Poster Printing</vt:lpstr>
      <vt:lpstr>2. Study: Showcase (25 July)</vt:lpstr>
      <vt:lpstr>2. Study: Feedback (by 2 Aug)</vt:lpstr>
      <vt:lpstr>2. Study 充实</vt:lpstr>
      <vt:lpstr>2. Study 充实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Fate 缘分</vt:lpstr>
      <vt:lpstr>3. Fate 缘分</vt:lpstr>
      <vt:lpstr>3. Fate 缘分</vt:lpstr>
      <vt:lpstr>3. Fate - Internships</vt:lpstr>
      <vt:lpstr>Agenda (5 July 2019)</vt:lpstr>
      <vt:lpstr>Coming up….12:30pm</vt:lpstr>
      <vt:lpstr>Walk safely….</vt:lpstr>
      <vt:lpstr>Walk safely….</vt:lpstr>
      <vt:lpstr>Lectures @ 9 – 12noon, 2 – 5pm; 6:30 – 9:30pm</vt:lpstr>
      <vt:lpstr>AS6 : LT15</vt:lpstr>
      <vt:lpstr>COM1: SR9</vt:lpstr>
      <vt:lpstr>COM2: LT16 / TR9</vt:lpstr>
      <vt:lpstr>            to you in NUS / Singapore ……treasure every moment here  (souvenir with discount available at NUS Co-op@LT27, SDE, Museum, UTown)</vt:lpstr>
      <vt:lpstr>Singapore….</vt:lpstr>
      <vt:lpstr>North of Singapore….Malaysia</vt:lpstr>
      <vt:lpstr>China / Korea /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 Tiow Seng</dc:creator>
  <cp:lastModifiedBy>Tan Tiow Seng</cp:lastModifiedBy>
  <cp:revision>224</cp:revision>
  <cp:lastPrinted>2019-07-04T06:28:33Z</cp:lastPrinted>
  <dcterms:created xsi:type="dcterms:W3CDTF">2016-07-05T02:01:12Z</dcterms:created>
  <dcterms:modified xsi:type="dcterms:W3CDTF">2019-07-04T08:54:38Z</dcterms:modified>
</cp:coreProperties>
</file>